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4" r:id="rId1"/>
  </p:sldMasterIdLst>
  <p:sldIdLst>
    <p:sldId id="350" r:id="rId2"/>
    <p:sldId id="318" r:id="rId3"/>
    <p:sldId id="275" r:id="rId4"/>
    <p:sldId id="493" r:id="rId5"/>
    <p:sldId id="494" r:id="rId6"/>
    <p:sldId id="495" r:id="rId7"/>
    <p:sldId id="496" r:id="rId8"/>
    <p:sldId id="497" r:id="rId9"/>
    <p:sldId id="499" r:id="rId10"/>
    <p:sldId id="498" r:id="rId11"/>
    <p:sldId id="500" r:id="rId12"/>
    <p:sldId id="501" r:id="rId13"/>
    <p:sldId id="502" r:id="rId14"/>
    <p:sldId id="503" r:id="rId15"/>
    <p:sldId id="504" r:id="rId16"/>
    <p:sldId id="492" r:id="rId17"/>
    <p:sldId id="276" r:id="rId18"/>
    <p:sldId id="277" r:id="rId19"/>
    <p:sldId id="278" r:id="rId20"/>
    <p:sldId id="279" r:id="rId21"/>
    <p:sldId id="319" r:id="rId22"/>
    <p:sldId id="317" r:id="rId23"/>
    <p:sldId id="320" r:id="rId24"/>
    <p:sldId id="321" r:id="rId25"/>
    <p:sldId id="316" r:id="rId26"/>
    <p:sldId id="322" r:id="rId27"/>
    <p:sldId id="323" r:id="rId28"/>
    <p:sldId id="324" r:id="rId29"/>
    <p:sldId id="315" r:id="rId30"/>
    <p:sldId id="506" r:id="rId31"/>
    <p:sldId id="311" r:id="rId32"/>
    <p:sldId id="314" r:id="rId33"/>
    <p:sldId id="505" r:id="rId34"/>
    <p:sldId id="313" r:id="rId35"/>
    <p:sldId id="325" r:id="rId36"/>
    <p:sldId id="312" r:id="rId37"/>
    <p:sldId id="331" r:id="rId38"/>
    <p:sldId id="332" r:id="rId39"/>
    <p:sldId id="334" r:id="rId40"/>
    <p:sldId id="333" r:id="rId41"/>
    <p:sldId id="336" r:id="rId42"/>
    <p:sldId id="335" r:id="rId43"/>
    <p:sldId id="337" r:id="rId44"/>
    <p:sldId id="339" r:id="rId45"/>
    <p:sldId id="351" r:id="rId46"/>
    <p:sldId id="341" r:id="rId47"/>
    <p:sldId id="342" r:id="rId48"/>
    <p:sldId id="343" r:id="rId49"/>
    <p:sldId id="344" r:id="rId50"/>
    <p:sldId id="345" r:id="rId51"/>
    <p:sldId id="346" r:id="rId52"/>
    <p:sldId id="347" r:id="rId53"/>
    <p:sldId id="348" r:id="rId54"/>
    <p:sldId id="349" r:id="rId55"/>
    <p:sldId id="352" r:id="rId56"/>
    <p:sldId id="353" r:id="rId57"/>
    <p:sldId id="338" r:id="rId58"/>
    <p:sldId id="355" r:id="rId59"/>
    <p:sldId id="356" r:id="rId60"/>
    <p:sldId id="357" r:id="rId61"/>
    <p:sldId id="358" r:id="rId62"/>
    <p:sldId id="359" r:id="rId63"/>
    <p:sldId id="360" r:id="rId64"/>
  </p:sldIdLst>
  <p:sldSz cx="12192000" cy="6858000"/>
  <p:notesSz cx="7315200" cy="96012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911" autoAdjust="0"/>
    <p:restoredTop sz="94655" autoAdjust="0"/>
  </p:normalViewPr>
  <p:slideViewPr>
    <p:cSldViewPr snapToGrid="0">
      <p:cViewPr varScale="1">
        <p:scale>
          <a:sx n="77" d="100"/>
          <a:sy n="77" d="100"/>
        </p:scale>
        <p:origin x="43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530C6-378D-4DD4-8FBB-F1A3CA898437}" type="datetimeFigureOut">
              <a:rPr lang="en-US" smtClean="0"/>
              <a:t>3/10/2020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4CFDE44B-C08A-414E-B3F1-22D65426C1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97821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530C6-378D-4DD4-8FBB-F1A3CA898437}" type="datetimeFigureOut">
              <a:rPr lang="en-US" smtClean="0"/>
              <a:t>3/10/2020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CFDE44B-C08A-414E-B3F1-22D65426C1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38458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530C6-378D-4DD4-8FBB-F1A3CA898437}" type="datetimeFigureOut">
              <a:rPr lang="en-US" smtClean="0"/>
              <a:t>3/10/2020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CFDE44B-C08A-414E-B3F1-22D65426C13C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233950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530C6-378D-4DD4-8FBB-F1A3CA898437}" type="datetimeFigureOut">
              <a:rPr lang="en-US" smtClean="0"/>
              <a:t>3/10/2020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CFDE44B-C08A-414E-B3F1-22D65426C1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0109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530C6-378D-4DD4-8FBB-F1A3CA898437}" type="datetimeFigureOut">
              <a:rPr lang="en-US" smtClean="0"/>
              <a:t>3/10/2020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CFDE44B-C08A-414E-B3F1-22D65426C13C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258417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530C6-378D-4DD4-8FBB-F1A3CA898437}" type="datetimeFigureOut">
              <a:rPr lang="en-US" smtClean="0"/>
              <a:t>3/10/2020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CFDE44B-C08A-414E-B3F1-22D65426C1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87150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530C6-378D-4DD4-8FBB-F1A3CA898437}" type="datetimeFigureOut">
              <a:rPr lang="en-US" smtClean="0"/>
              <a:t>3/10/2020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DE44B-C08A-414E-B3F1-22D65426C1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7702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530C6-378D-4DD4-8FBB-F1A3CA898437}" type="datetimeFigureOut">
              <a:rPr lang="en-US" smtClean="0"/>
              <a:t>3/10/2020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DE44B-C08A-414E-B3F1-22D65426C1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41732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530C6-378D-4DD4-8FBB-F1A3CA898437}" type="datetimeFigureOut">
              <a:rPr lang="en-US" smtClean="0"/>
              <a:t>3/10/2020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DE44B-C08A-414E-B3F1-22D65426C1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9632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530C6-378D-4DD4-8FBB-F1A3CA898437}" type="datetimeFigureOut">
              <a:rPr lang="en-US" smtClean="0"/>
              <a:t>3/10/2020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CFDE44B-C08A-414E-B3F1-22D65426C1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85897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530C6-378D-4DD4-8FBB-F1A3CA898437}" type="datetimeFigureOut">
              <a:rPr lang="en-US" smtClean="0"/>
              <a:t>3/10/2020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4CFDE44B-C08A-414E-B3F1-22D65426C1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9475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530C6-378D-4DD4-8FBB-F1A3CA898437}" type="datetimeFigureOut">
              <a:rPr lang="en-US" smtClean="0"/>
              <a:t>3/10/2020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4CFDE44B-C08A-414E-B3F1-22D65426C1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59259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530C6-378D-4DD4-8FBB-F1A3CA898437}" type="datetimeFigureOut">
              <a:rPr lang="en-US" smtClean="0"/>
              <a:t>3/10/2020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DE44B-C08A-414E-B3F1-22D65426C1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2271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530C6-378D-4DD4-8FBB-F1A3CA898437}" type="datetimeFigureOut">
              <a:rPr lang="en-US" smtClean="0"/>
              <a:t>3/10/2020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DE44B-C08A-414E-B3F1-22D65426C1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4069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530C6-378D-4DD4-8FBB-F1A3CA898437}" type="datetimeFigureOut">
              <a:rPr lang="en-US" smtClean="0"/>
              <a:t>3/10/2020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DE44B-C08A-414E-B3F1-22D65426C1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26114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530C6-378D-4DD4-8FBB-F1A3CA898437}" type="datetimeFigureOut">
              <a:rPr lang="en-US" smtClean="0"/>
              <a:t>3/10/2020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CFDE44B-C08A-414E-B3F1-22D65426C1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51395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5530C6-378D-4DD4-8FBB-F1A3CA898437}" type="datetimeFigureOut">
              <a:rPr lang="en-US" smtClean="0"/>
              <a:t>3/10/2020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4CFDE44B-C08A-414E-B3F1-22D65426C1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3123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5" r:id="rId1"/>
    <p:sldLayoutId id="2147483826" r:id="rId2"/>
    <p:sldLayoutId id="2147483827" r:id="rId3"/>
    <p:sldLayoutId id="2147483828" r:id="rId4"/>
    <p:sldLayoutId id="2147483829" r:id="rId5"/>
    <p:sldLayoutId id="2147483830" r:id="rId6"/>
    <p:sldLayoutId id="2147483831" r:id="rId7"/>
    <p:sldLayoutId id="2147483832" r:id="rId8"/>
    <p:sldLayoutId id="2147483833" r:id="rId9"/>
    <p:sldLayoutId id="2147483834" r:id="rId10"/>
    <p:sldLayoutId id="2147483835" r:id="rId11"/>
    <p:sldLayoutId id="2147483836" r:id="rId12"/>
    <p:sldLayoutId id="2147483837" r:id="rId13"/>
    <p:sldLayoutId id="2147483838" r:id="rId14"/>
    <p:sldLayoutId id="2147483839" r:id="rId15"/>
    <p:sldLayoutId id="214748384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1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jp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50.pn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5573" y="1991638"/>
            <a:ext cx="11498893" cy="2668044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sz="9600" b="1" dirty="0">
                <a:solidFill>
                  <a:schemeClr val="accent4">
                    <a:lumMod val="75000"/>
                  </a:schemeClr>
                </a:solidFill>
                <a:cs typeface="B Nazanin" panose="00000400000000000000" pitchFamily="2" charset="-78"/>
              </a:rPr>
              <a:t>تاسیسات </a:t>
            </a:r>
            <a:r>
              <a:rPr lang="fa-IR" sz="9600" b="1" dirty="0" smtClean="0">
                <a:solidFill>
                  <a:schemeClr val="accent4">
                    <a:lumMod val="75000"/>
                  </a:schemeClr>
                </a:solidFill>
                <a:cs typeface="B Nazanin" panose="00000400000000000000" pitchFamily="2" charset="-78"/>
              </a:rPr>
              <a:t>مکانیکی</a:t>
            </a:r>
          </a:p>
          <a:p>
            <a:pPr marL="0" indent="0" algn="r" rtl="1">
              <a:buNone/>
            </a:pPr>
            <a:r>
              <a:rPr lang="fa-IR" sz="3200" b="1" dirty="0" smtClean="0">
                <a:solidFill>
                  <a:srgbClr val="0070C0"/>
                </a:solidFill>
                <a:cs typeface="B Nazanin" panose="00000400000000000000" pitchFamily="2" charset="-78"/>
              </a:rPr>
              <a:t>( دانشجویان رشته معماری)  </a:t>
            </a:r>
            <a:endParaRPr lang="fa-IR" sz="3200" dirty="0">
              <a:solidFill>
                <a:srgbClr val="0070C0"/>
              </a:solidFill>
            </a:endParaRPr>
          </a:p>
          <a:p>
            <a:pPr marL="0" indent="0" algn="r" rtl="1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2514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/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46741" y="172159"/>
            <a:ext cx="7057872" cy="1017813"/>
          </a:xfrm>
        </p:spPr>
        <p:txBody>
          <a:bodyPr>
            <a:normAutofit fontScale="90000"/>
          </a:bodyPr>
          <a:lstStyle/>
          <a:p>
            <a:pPr algn="r" rtl="1"/>
            <a:r>
              <a:rPr lang="fa-IR" sz="4000" b="1" dirty="0">
                <a:solidFill>
                  <a:srgbClr val="FF0000"/>
                </a:solidFill>
                <a:cs typeface="B Nazanin" panose="00000400000000000000" pitchFamily="2" charset="-78"/>
              </a:rPr>
              <a:t>تأسيسات بهداشتي ساختمان </a:t>
            </a:r>
            <a:r>
              <a:rPr lang="fa-IR" sz="4000" b="1" dirty="0">
                <a:solidFill>
                  <a:srgbClr val="0070C0"/>
                </a:solidFill>
                <a:cs typeface="B Nazanin" panose="00000400000000000000" pitchFamily="2" charset="-78"/>
              </a:rPr>
              <a:t>(آب مصرفی)</a:t>
            </a:r>
            <a:endParaRPr lang="en-US" sz="40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7995" y="989556"/>
            <a:ext cx="11954005" cy="5868445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2800" dirty="0">
                <a:solidFill>
                  <a:srgbClr val="C00000"/>
                </a:solidFill>
                <a:cs typeface="B Nazanin" panose="00000400000000000000" pitchFamily="2" charset="-78"/>
              </a:rPr>
              <a:t>استفاده از منبع در </a:t>
            </a:r>
            <a:r>
              <a:rPr lang="fa-IR" sz="28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ارتفاع</a:t>
            </a:r>
          </a:p>
          <a:p>
            <a:pPr marL="0" indent="0" algn="r" rtl="1">
              <a:buNone/>
            </a:pPr>
            <a:r>
              <a:rPr lang="fa-IR" sz="2800" dirty="0" smtClean="0">
                <a:cs typeface="B Nazanin" panose="00000400000000000000" pitchFamily="2" charset="-78"/>
              </a:rPr>
              <a:t>اگر </a:t>
            </a:r>
            <a:r>
              <a:rPr lang="fa-IR" sz="2800" dirty="0">
                <a:cs typeface="B Nazanin" panose="00000400000000000000" pitchFamily="2" charset="-78"/>
              </a:rPr>
              <a:t>فشار آب انشعاب شهری کافی نبود و یا متغیر بود یکی از </a:t>
            </a:r>
            <a:r>
              <a:rPr lang="fa-IR" sz="2800" dirty="0" smtClean="0">
                <a:cs typeface="B Nazanin" panose="00000400000000000000" pitchFamily="2" charset="-78"/>
              </a:rPr>
              <a:t>روش های </a:t>
            </a:r>
            <a:r>
              <a:rPr lang="fa-IR" sz="2800" dirty="0">
                <a:cs typeface="B Nazanin" panose="00000400000000000000" pitchFamily="2" charset="-78"/>
              </a:rPr>
              <a:t>تأمین آب با فشار مناسب استفاده از</a:t>
            </a:r>
          </a:p>
          <a:p>
            <a:pPr marL="0" indent="0" algn="r" rtl="1">
              <a:buNone/>
            </a:pPr>
            <a:r>
              <a:rPr lang="fa-IR" sz="2800" dirty="0">
                <a:solidFill>
                  <a:srgbClr val="0070C0"/>
                </a:solidFill>
                <a:cs typeface="B Nazanin" panose="00000400000000000000" pitchFamily="2" charset="-78"/>
              </a:rPr>
              <a:t>منبع ثقلی </a:t>
            </a:r>
            <a:r>
              <a:rPr lang="fa-IR" sz="2800" dirty="0" smtClean="0">
                <a:cs typeface="B Nazanin" panose="00000400000000000000" pitchFamily="2" charset="-78"/>
              </a:rPr>
              <a:t>است.(</a:t>
            </a:r>
            <a:r>
              <a:rPr lang="fa-IR" sz="2400" dirty="0" smtClean="0">
                <a:cs typeface="B Nazanin" panose="00000400000000000000" pitchFamily="2" charset="-78"/>
              </a:rPr>
              <a:t>منبع </a:t>
            </a:r>
            <a:r>
              <a:rPr lang="fa-IR" sz="2400" dirty="0">
                <a:cs typeface="B Nazanin" panose="00000400000000000000" pitchFamily="2" charset="-78"/>
              </a:rPr>
              <a:t>را به صورت مستقل بر روی پایه فلزی قرار </a:t>
            </a:r>
            <a:r>
              <a:rPr lang="fa-IR" sz="2400" dirty="0" smtClean="0">
                <a:cs typeface="B Nazanin" panose="00000400000000000000" pitchFamily="2" charset="-78"/>
              </a:rPr>
              <a:t>می دهند </a:t>
            </a:r>
            <a:r>
              <a:rPr lang="fa-IR" sz="2400" dirty="0">
                <a:cs typeface="B Nazanin" panose="00000400000000000000" pitchFamily="2" charset="-78"/>
              </a:rPr>
              <a:t>و یا منبع را بر روی بام ساختمان قرار </a:t>
            </a:r>
            <a:r>
              <a:rPr lang="fa-IR" sz="2400" dirty="0" smtClean="0">
                <a:cs typeface="B Nazanin" panose="00000400000000000000" pitchFamily="2" charset="-78"/>
              </a:rPr>
              <a:t>می دهند.)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در صورتی که فشار ورودی جهت </a:t>
            </a:r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تغذیه کم باشد </a:t>
            </a:r>
            <a:r>
              <a:rPr lang="fa-IR" sz="2400" dirty="0">
                <a:cs typeface="B Nazanin" panose="00000400000000000000" pitchFamily="2" charset="-78"/>
              </a:rPr>
              <a:t>از پمپ استفاده </a:t>
            </a:r>
            <a:r>
              <a:rPr lang="fa-IR" sz="2400" dirty="0" smtClean="0">
                <a:cs typeface="B Nazanin" panose="00000400000000000000" pitchFamily="2" charset="-78"/>
              </a:rPr>
              <a:t>می شود</a:t>
            </a:r>
            <a:r>
              <a:rPr lang="fa-IR" sz="2400" dirty="0">
                <a:cs typeface="B Nazanin" panose="00000400000000000000" pitchFamily="2" charset="-78"/>
              </a:rPr>
              <a:t>. </a:t>
            </a:r>
            <a:endParaRPr lang="fa-IR" sz="2400" dirty="0" smtClean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منبع </a:t>
            </a:r>
            <a:r>
              <a:rPr lang="fa-IR" sz="2400" dirty="0">
                <a:cs typeface="B Nazanin" panose="00000400000000000000" pitchFamily="2" charset="-78"/>
              </a:rPr>
              <a:t>ثقلی هم </a:t>
            </a:r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تأمین کننده فشار </a:t>
            </a:r>
            <a:r>
              <a:rPr lang="fa-IR" sz="2400" dirty="0">
                <a:cs typeface="B Nazanin" panose="00000400000000000000" pitchFamily="2" charset="-78"/>
              </a:rPr>
              <a:t>است و هم </a:t>
            </a:r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محل ذخیره آب. </a:t>
            </a:r>
            <a:endParaRPr lang="fa-IR" sz="2400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آب در این مخزن دارای انرژی پتانسیل است و نسبت به ارتفاع طبقات، فشارهای مختلفی در طبقات وجود </a:t>
            </a:r>
            <a:r>
              <a:rPr lang="fa-IR" sz="2400" dirty="0" smtClean="0">
                <a:cs typeface="B Nazanin" panose="00000400000000000000" pitchFamily="2" charset="-78"/>
              </a:rPr>
              <a:t>خواهد </a:t>
            </a:r>
            <a:r>
              <a:rPr lang="fa-IR" sz="2400" dirty="0">
                <a:cs typeface="B Nazanin" panose="00000400000000000000" pitchFamily="2" charset="-78"/>
              </a:rPr>
              <a:t>داشت.</a:t>
            </a:r>
          </a:p>
          <a:p>
            <a:pPr marL="0" indent="0" algn="r" rtl="1">
              <a:buNone/>
            </a:pPr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طبقه پائین پر فشار </a:t>
            </a:r>
            <a:r>
              <a:rPr lang="fa-IR" sz="2400" dirty="0">
                <a:cs typeface="B Nazanin" panose="00000400000000000000" pitchFamily="2" charset="-78"/>
              </a:rPr>
              <a:t>است زیرا اختلاف ارتفاع آن با منبع ثقلی زیاد </a:t>
            </a:r>
            <a:r>
              <a:rPr lang="fa-IR" sz="2400" dirty="0" smtClean="0">
                <a:cs typeface="B Nazanin" panose="00000400000000000000" pitchFamily="2" charset="-78"/>
              </a:rPr>
              <a:t>است.</a:t>
            </a:r>
          </a:p>
          <a:p>
            <a:pPr marL="0" indent="0" algn="r" rtl="1"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در </a:t>
            </a:r>
            <a:r>
              <a:rPr lang="fa-IR" sz="2400" dirty="0">
                <a:cs typeface="B Nazanin" panose="00000400000000000000" pitchFamily="2" charset="-78"/>
              </a:rPr>
              <a:t>طبقات بالا </a:t>
            </a:r>
            <a:r>
              <a:rPr lang="fa-IR" sz="2400" dirty="0" smtClean="0">
                <a:cs typeface="B Nazanin" panose="00000400000000000000" pitchFamily="2" charset="-78"/>
              </a:rPr>
              <a:t> فشار </a:t>
            </a:r>
            <a:r>
              <a:rPr lang="fa-IR" sz="2400" dirty="0">
                <a:cs typeface="B Nazanin" panose="00000400000000000000" pitchFamily="2" charset="-78"/>
              </a:rPr>
              <a:t>کم </a:t>
            </a:r>
            <a:r>
              <a:rPr lang="fa-IR" sz="2400" dirty="0" smtClean="0">
                <a:cs typeface="B Nazanin" panose="00000400000000000000" pitchFamily="2" charset="-78"/>
              </a:rPr>
              <a:t>باشد، از </a:t>
            </a:r>
            <a:r>
              <a:rPr lang="fa-IR" sz="2400" dirty="0">
                <a:cs typeface="B Nazanin" panose="00000400000000000000" pitchFamily="2" charset="-78"/>
              </a:rPr>
              <a:t>پمپ </a:t>
            </a:r>
            <a:r>
              <a:rPr lang="fa-IR" sz="2400" dirty="0" smtClean="0">
                <a:cs typeface="B Nazanin" panose="00000400000000000000" pitchFamily="2" charset="-78"/>
              </a:rPr>
              <a:t>،  و </a:t>
            </a:r>
            <a:r>
              <a:rPr lang="fa-IR" sz="2400" dirty="0">
                <a:cs typeface="B Nazanin" panose="00000400000000000000" pitchFamily="2" charset="-78"/>
              </a:rPr>
              <a:t>در طبقه پائین فشار زیاد باشد </a:t>
            </a:r>
            <a:r>
              <a:rPr lang="fa-IR" sz="2400" dirty="0" smtClean="0">
                <a:cs typeface="B Nazanin" panose="00000400000000000000" pitchFamily="2" charset="-78"/>
              </a:rPr>
              <a:t>از فشارشکن استفاده کرد.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در </a:t>
            </a:r>
            <a:r>
              <a:rPr lang="fa-IR" sz="2400" dirty="0" smtClean="0">
                <a:solidFill>
                  <a:srgbClr val="00B050"/>
                </a:solidFill>
                <a:cs typeface="B Nazanin" panose="00000400000000000000" pitchFamily="2" charset="-78"/>
              </a:rPr>
              <a:t>ساختمان های </a:t>
            </a:r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با ارتفاع و طبقات زیاد </a:t>
            </a:r>
            <a:r>
              <a:rPr lang="fa-IR" sz="2400" dirty="0">
                <a:cs typeface="B Nazanin" panose="00000400000000000000" pitchFamily="2" charset="-78"/>
              </a:rPr>
              <a:t>استفاده از آن با مشکلاتی همراه است و یا امکانپذیر نیست.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ارتفاع کف مخزن حداقل باید 6 متر بالاتر از </a:t>
            </a:r>
            <a:r>
              <a:rPr lang="fa-IR" sz="2400" dirty="0" smtClean="0">
                <a:cs typeface="B Nazanin" panose="00000400000000000000" pitchFamily="2" charset="-78"/>
              </a:rPr>
              <a:t>مرتفع ترین </a:t>
            </a:r>
            <a:r>
              <a:rPr lang="fa-IR" sz="2400" dirty="0">
                <a:cs typeface="B Nazanin" panose="00000400000000000000" pitchFamily="2" charset="-78"/>
              </a:rPr>
              <a:t>شیر موجود در ساختمان باشد</a:t>
            </a:r>
            <a:r>
              <a:rPr lang="fa-IR" sz="2400" dirty="0" smtClean="0">
                <a:cs typeface="B Nazanin" panose="00000400000000000000" pitchFamily="2" charset="-78"/>
              </a:rPr>
              <a:t>.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پمپ نباید بصورت مستقیم بر روی شبکه توزیع نصب </a:t>
            </a:r>
            <a:r>
              <a:rPr lang="fa-IR" sz="2400" dirty="0" smtClean="0">
                <a:cs typeface="B Nazanin" panose="00000400000000000000" pitchFamily="2" charset="-78"/>
              </a:rPr>
              <a:t>شود.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54060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/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46741" y="172159"/>
            <a:ext cx="7057872" cy="1017813"/>
          </a:xfrm>
        </p:spPr>
        <p:txBody>
          <a:bodyPr>
            <a:normAutofit fontScale="90000"/>
          </a:bodyPr>
          <a:lstStyle/>
          <a:p>
            <a:pPr algn="r" rtl="1"/>
            <a:r>
              <a:rPr lang="fa-IR" sz="4000" b="1" dirty="0">
                <a:solidFill>
                  <a:srgbClr val="FF0000"/>
                </a:solidFill>
                <a:cs typeface="B Nazanin" panose="00000400000000000000" pitchFamily="2" charset="-78"/>
              </a:rPr>
              <a:t>تأسيسات بهداشتي ساختمان </a:t>
            </a:r>
            <a:r>
              <a:rPr lang="fa-IR" sz="4000" b="1" dirty="0">
                <a:solidFill>
                  <a:srgbClr val="0070C0"/>
                </a:solidFill>
                <a:cs typeface="B Nazanin" panose="00000400000000000000" pitchFamily="2" charset="-78"/>
              </a:rPr>
              <a:t>(آب مصرفی)</a:t>
            </a:r>
            <a:endParaRPr lang="en-US" sz="40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7995" y="989556"/>
            <a:ext cx="11954005" cy="5868445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2800" dirty="0">
                <a:solidFill>
                  <a:srgbClr val="C00000"/>
                </a:solidFill>
                <a:cs typeface="B Nazanin" panose="00000400000000000000" pitchFamily="2" charset="-78"/>
              </a:rPr>
              <a:t>استفاده از منبع در </a:t>
            </a:r>
            <a:r>
              <a:rPr lang="fa-IR" sz="28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ارتفاع</a:t>
            </a:r>
          </a:p>
          <a:p>
            <a:pPr marL="0" indent="0" algn="r" rtl="1"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دبی </a:t>
            </a:r>
            <a:r>
              <a:rPr lang="fa-IR" sz="2400" dirty="0">
                <a:cs typeface="B Nazanin" panose="00000400000000000000" pitchFamily="2" charset="-78"/>
              </a:rPr>
              <a:t>پمپ دلخواه است و وابسته به شرایط مصرف و پر کردن مخزن دارد</a:t>
            </a:r>
            <a:r>
              <a:rPr lang="fa-IR" sz="2400" dirty="0" smtClean="0">
                <a:cs typeface="B Nazanin" panose="00000400000000000000" pitchFamily="2" charset="-78"/>
              </a:rPr>
              <a:t>.</a:t>
            </a:r>
          </a:p>
          <a:p>
            <a:pPr marL="0" indent="0" algn="r" rtl="1"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 (</a:t>
            </a:r>
            <a:r>
              <a:rPr lang="fa-IR" sz="2400" dirty="0">
                <a:cs typeface="B Nazanin" panose="00000400000000000000" pitchFamily="2" charset="-78"/>
              </a:rPr>
              <a:t>حجم آب عبوری از یک مقطع مشخص در واحد </a:t>
            </a:r>
            <a:r>
              <a:rPr lang="fa-IR" sz="2400" dirty="0" smtClean="0">
                <a:cs typeface="B Nazanin" panose="00000400000000000000" pitchFamily="2" charset="-78"/>
              </a:rPr>
              <a:t>زمان)</a:t>
            </a:r>
          </a:p>
          <a:p>
            <a:pPr marL="0" indent="0" algn="r" rtl="1">
              <a:buNone/>
            </a:pPr>
            <a:r>
              <a:rPr lang="fa-IR" sz="2000" dirty="0" smtClean="0">
                <a:solidFill>
                  <a:srgbClr val="92D050"/>
                </a:solidFill>
                <a:cs typeface="B Nazanin" panose="00000400000000000000" pitchFamily="2" charset="-78"/>
              </a:rPr>
              <a:t>مثال: پمپ با دبی </a:t>
            </a:r>
            <a:r>
              <a:rPr lang="en-US" sz="1600" dirty="0">
                <a:solidFill>
                  <a:srgbClr val="92D050"/>
                </a:solidFill>
                <a:cs typeface="B Nazanin" panose="00000400000000000000" pitchFamily="2" charset="-78"/>
              </a:rPr>
              <a:t>min / lit </a:t>
            </a:r>
            <a:r>
              <a:rPr lang="fa-IR" sz="1600" dirty="0">
                <a:solidFill>
                  <a:srgbClr val="92D050"/>
                </a:solidFill>
                <a:cs typeface="B Nazanin" panose="00000400000000000000" pitchFamily="2" charset="-78"/>
              </a:rPr>
              <a:t> </a:t>
            </a:r>
            <a:r>
              <a:rPr lang="fa-IR" sz="2000" dirty="0">
                <a:solidFill>
                  <a:srgbClr val="92D050"/>
                </a:solidFill>
                <a:cs typeface="B Nazanin" panose="00000400000000000000" pitchFamily="2" charset="-78"/>
              </a:rPr>
              <a:t>15 در کمتر از 8 ساعت مخزن 7000 لیتر را پر می کند. </a:t>
            </a:r>
            <a:endParaRPr lang="fa-IR" sz="2000" dirty="0" smtClean="0">
              <a:solidFill>
                <a:srgbClr val="92D05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فشارپمپ </a:t>
            </a:r>
            <a:r>
              <a:rPr lang="fa-IR" sz="2400" dirty="0">
                <a:cs typeface="B Nazanin" panose="00000400000000000000" pitchFamily="2" charset="-78"/>
              </a:rPr>
              <a:t>وابسته به اختلاف ارتفاع پمپ </a:t>
            </a:r>
            <a:r>
              <a:rPr lang="fa-IR" sz="2400" dirty="0" smtClean="0">
                <a:cs typeface="B Nazanin" panose="00000400000000000000" pitchFamily="2" charset="-78"/>
              </a:rPr>
              <a:t>ازبالاترین </a:t>
            </a:r>
            <a:r>
              <a:rPr lang="fa-IR" sz="2400" dirty="0">
                <a:cs typeface="B Nazanin" panose="00000400000000000000" pitchFamily="2" charset="-78"/>
              </a:rPr>
              <a:t>سطح آب درون مخزن است</a:t>
            </a:r>
            <a:r>
              <a:rPr lang="fa-IR" sz="2400" dirty="0" smtClean="0">
                <a:cs typeface="B Nazanin" panose="00000400000000000000" pitchFamily="2" charset="-78"/>
              </a:rPr>
              <a:t>.</a:t>
            </a:r>
          </a:p>
          <a:p>
            <a:pPr marL="0" indent="0" algn="r" rtl="1">
              <a:buNone/>
            </a:pPr>
            <a:r>
              <a:rPr lang="fa-IR" sz="2000" dirty="0" smtClean="0">
                <a:solidFill>
                  <a:srgbClr val="92D050"/>
                </a:solidFill>
                <a:cs typeface="B Nazanin" panose="00000400000000000000" pitchFamily="2" charset="-78"/>
              </a:rPr>
              <a:t>مثال: برای </a:t>
            </a:r>
            <a:r>
              <a:rPr lang="fa-IR" sz="2000" dirty="0">
                <a:solidFill>
                  <a:srgbClr val="92D050"/>
                </a:solidFill>
                <a:cs typeface="B Nazanin" panose="00000400000000000000" pitchFamily="2" charset="-78"/>
              </a:rPr>
              <a:t>منبع با ارتفاع 4 متر و ارتفاع پایه </a:t>
            </a:r>
            <a:r>
              <a:rPr lang="fa-IR" sz="2000" dirty="0" smtClean="0">
                <a:solidFill>
                  <a:srgbClr val="92D050"/>
                </a:solidFill>
                <a:cs typeface="B Nazanin" panose="00000400000000000000" pitchFamily="2" charset="-78"/>
              </a:rPr>
              <a:t>13متر </a:t>
            </a:r>
            <a:r>
              <a:rPr lang="fa-IR" sz="2000" dirty="0">
                <a:solidFill>
                  <a:srgbClr val="92D050"/>
                </a:solidFill>
                <a:cs typeface="B Nazanin" panose="00000400000000000000" pitchFamily="2" charset="-78"/>
              </a:rPr>
              <a:t>پمپ با فشار بیش </a:t>
            </a:r>
            <a:r>
              <a:rPr lang="fa-IR" sz="2000" dirty="0" smtClean="0">
                <a:solidFill>
                  <a:srgbClr val="92D050"/>
                </a:solidFill>
                <a:cs typeface="B Nazanin" panose="00000400000000000000" pitchFamily="2" charset="-78"/>
              </a:rPr>
              <a:t>از 1.7 اتمسفر لازم است.</a:t>
            </a:r>
            <a:endParaRPr lang="en-US" sz="2000" dirty="0">
              <a:solidFill>
                <a:srgbClr val="92D050"/>
              </a:solidFill>
              <a:cs typeface="B Nazanin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35785"/>
            <a:ext cx="4793034" cy="5522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441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/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46741" y="172159"/>
            <a:ext cx="7057872" cy="1017813"/>
          </a:xfrm>
        </p:spPr>
        <p:txBody>
          <a:bodyPr>
            <a:normAutofit fontScale="90000"/>
          </a:bodyPr>
          <a:lstStyle/>
          <a:p>
            <a:pPr algn="r" rtl="1"/>
            <a:r>
              <a:rPr lang="fa-IR" sz="4000" b="1" dirty="0">
                <a:solidFill>
                  <a:srgbClr val="FF0000"/>
                </a:solidFill>
                <a:cs typeface="B Nazanin" panose="00000400000000000000" pitchFamily="2" charset="-78"/>
              </a:rPr>
              <a:t>تأسيسات بهداشتي ساختمان </a:t>
            </a:r>
            <a:r>
              <a:rPr lang="fa-IR" sz="4000" b="1" dirty="0">
                <a:solidFill>
                  <a:srgbClr val="0070C0"/>
                </a:solidFill>
                <a:cs typeface="B Nazanin" panose="00000400000000000000" pitchFamily="2" charset="-78"/>
              </a:rPr>
              <a:t>(آب مصرفی)</a:t>
            </a:r>
            <a:endParaRPr lang="en-US" sz="40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7995" y="989556"/>
            <a:ext cx="11954005" cy="5868445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2800" dirty="0">
                <a:solidFill>
                  <a:srgbClr val="C00000"/>
                </a:solidFill>
                <a:cs typeface="B Nazanin" panose="00000400000000000000" pitchFamily="2" charset="-78"/>
              </a:rPr>
              <a:t>استفاده از پمپ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یکی دیگر از </a:t>
            </a:r>
            <a:r>
              <a:rPr lang="fa-IR" sz="2400" dirty="0" smtClean="0">
                <a:cs typeface="B Nazanin" panose="00000400000000000000" pitchFamily="2" charset="-78"/>
              </a:rPr>
              <a:t>روش های </a:t>
            </a:r>
            <a:r>
              <a:rPr lang="fa-IR" sz="2400" dirty="0">
                <a:cs typeface="B Nazanin" panose="00000400000000000000" pitchFamily="2" charset="-78"/>
              </a:rPr>
              <a:t>تأمین آب با فشار مناسب استفاده از </a:t>
            </a:r>
            <a:r>
              <a:rPr lang="fa-IR" sz="2400" dirty="0" smtClean="0">
                <a:cs typeface="B Nazanin" panose="00000400000000000000" pitchFamily="2" charset="-78"/>
              </a:rPr>
              <a:t>پمپ های </a:t>
            </a:r>
            <a:r>
              <a:rPr lang="fa-IR" sz="2400" dirty="0">
                <a:cs typeface="B Nazanin" panose="00000400000000000000" pitchFamily="2" charset="-78"/>
              </a:rPr>
              <a:t>فشارساز در مسیر آب ورودی </a:t>
            </a:r>
            <a:r>
              <a:rPr lang="fa-IR" sz="2400" dirty="0" smtClean="0">
                <a:cs typeface="B Nazanin" panose="00000400000000000000" pitchFamily="2" charset="-78"/>
              </a:rPr>
              <a:t>ساختمان است.</a:t>
            </a:r>
          </a:p>
          <a:p>
            <a:pPr marL="0" indent="0" algn="r" rtl="1"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اتصال </a:t>
            </a:r>
            <a:r>
              <a:rPr lang="fa-IR" sz="2400" dirty="0">
                <a:cs typeface="B Nazanin" panose="00000400000000000000" pitchFamily="2" charset="-78"/>
              </a:rPr>
              <a:t>به روش غیر مستقیم جهت جلوگیری از ایجاد اختلال در شبکه توزیع و آسیب به کنتور می باشد. </a:t>
            </a:r>
            <a:endParaRPr lang="fa-IR" sz="2400" dirty="0" smtClean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هنگامی </a:t>
            </a:r>
            <a:r>
              <a:rPr lang="fa-IR" sz="2400" dirty="0">
                <a:cs typeface="B Nazanin" panose="00000400000000000000" pitchFamily="2" charset="-78"/>
              </a:rPr>
              <a:t>که شیرها باز شده و مصرف آب شروع شود فشار کاهش پیدا کرده و پمپ تا </a:t>
            </a:r>
            <a:r>
              <a:rPr lang="fa-IR" sz="2400" dirty="0" smtClean="0">
                <a:cs typeface="B Nazanin" panose="00000400000000000000" pitchFamily="2" charset="-78"/>
              </a:rPr>
              <a:t>جبران سازی </a:t>
            </a:r>
            <a:r>
              <a:rPr lang="fa-IR" sz="2400" dirty="0">
                <a:cs typeface="B Nazanin" panose="00000400000000000000" pitchFamily="2" charset="-78"/>
              </a:rPr>
              <a:t>فشار روشن </a:t>
            </a:r>
            <a:r>
              <a:rPr lang="fa-IR" sz="2400" dirty="0" smtClean="0">
                <a:cs typeface="B Nazanin" panose="00000400000000000000" pitchFamily="2" charset="-78"/>
              </a:rPr>
              <a:t>می ماند.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این روش در ساختمان های مرتفع با استفاده زیاد کاربرد دارد.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این پمپ به صورت اتوماتیک کار می کند. </a:t>
            </a:r>
          </a:p>
          <a:p>
            <a:pPr marL="0" indent="0" algn="r" rtl="1">
              <a:buNone/>
            </a:pPr>
            <a:endParaRPr lang="en-US" sz="2400" dirty="0">
              <a:cs typeface="B Nazanin" panose="000004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3347" y="3267075"/>
            <a:ext cx="3760194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0147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/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46741" y="172159"/>
            <a:ext cx="7057872" cy="1017813"/>
          </a:xfrm>
        </p:spPr>
        <p:txBody>
          <a:bodyPr>
            <a:normAutofit fontScale="90000"/>
          </a:bodyPr>
          <a:lstStyle/>
          <a:p>
            <a:pPr algn="r" rtl="1"/>
            <a:r>
              <a:rPr lang="fa-IR" sz="4000" b="1" dirty="0">
                <a:solidFill>
                  <a:srgbClr val="FF0000"/>
                </a:solidFill>
                <a:cs typeface="B Nazanin" panose="00000400000000000000" pitchFamily="2" charset="-78"/>
              </a:rPr>
              <a:t>تأسيسات بهداشتي ساختمان </a:t>
            </a:r>
            <a:r>
              <a:rPr lang="fa-IR" sz="4000" b="1" dirty="0">
                <a:solidFill>
                  <a:srgbClr val="0070C0"/>
                </a:solidFill>
                <a:cs typeface="B Nazanin" panose="00000400000000000000" pitchFamily="2" charset="-78"/>
              </a:rPr>
              <a:t>(آب مصرفی)</a:t>
            </a:r>
            <a:endParaRPr lang="en-US" sz="40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7995" y="800100"/>
            <a:ext cx="11839705" cy="6057901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2800" dirty="0">
                <a:solidFill>
                  <a:srgbClr val="C00000"/>
                </a:solidFill>
                <a:cs typeface="B Nazanin" panose="00000400000000000000" pitchFamily="2" charset="-78"/>
              </a:rPr>
              <a:t>استفاده از منابع تحت فشار </a:t>
            </a:r>
            <a:r>
              <a:rPr lang="fa-IR" sz="28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(سيستم آب رساني </a:t>
            </a:r>
            <a:r>
              <a:rPr lang="fa-IR" sz="2800" dirty="0">
                <a:solidFill>
                  <a:srgbClr val="C00000"/>
                </a:solidFill>
                <a:cs typeface="B Nazanin" panose="00000400000000000000" pitchFamily="2" charset="-78"/>
              </a:rPr>
              <a:t>تحت </a:t>
            </a:r>
            <a:r>
              <a:rPr lang="fa-IR" sz="28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فشار)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معمولاً از این روش برای تأمین </a:t>
            </a:r>
            <a:r>
              <a:rPr lang="fa-IR" sz="2400" dirty="0" smtClean="0">
                <a:cs typeface="B Nazanin" panose="00000400000000000000" pitchFamily="2" charset="-78"/>
              </a:rPr>
              <a:t>برج ها </a:t>
            </a:r>
            <a:r>
              <a:rPr lang="fa-IR" sz="2400" dirty="0">
                <a:cs typeface="B Nazanin" panose="00000400000000000000" pitchFamily="2" charset="-78"/>
              </a:rPr>
              <a:t>و </a:t>
            </a:r>
            <a:r>
              <a:rPr lang="fa-IR" sz="2400" dirty="0" smtClean="0">
                <a:cs typeface="B Nazanin" panose="00000400000000000000" pitchFamily="2" charset="-78"/>
              </a:rPr>
              <a:t>ساختمان های </a:t>
            </a:r>
            <a:r>
              <a:rPr lang="fa-IR" sz="2400" dirty="0">
                <a:cs typeface="B Nazanin" panose="00000400000000000000" pitchFamily="2" charset="-78"/>
              </a:rPr>
              <a:t>بلند مرتبه استفاده </a:t>
            </a:r>
            <a:r>
              <a:rPr lang="fa-IR" sz="2400" dirty="0" smtClean="0">
                <a:cs typeface="B Nazanin" panose="00000400000000000000" pitchFamily="2" charset="-78"/>
              </a:rPr>
              <a:t>می کنند</a:t>
            </a:r>
            <a:r>
              <a:rPr lang="fa-IR" sz="2400" dirty="0">
                <a:cs typeface="B Nazanin" panose="00000400000000000000" pitchFamily="2" charset="-78"/>
              </a:rPr>
              <a:t>. </a:t>
            </a:r>
            <a:endParaRPr lang="fa-IR" sz="2400" dirty="0" smtClean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تفاوتی </a:t>
            </a:r>
            <a:r>
              <a:rPr lang="fa-IR" sz="2400" dirty="0">
                <a:cs typeface="B Nazanin" panose="00000400000000000000" pitchFamily="2" charset="-78"/>
              </a:rPr>
              <a:t>که در این روش با استفاده از منابع ثقلی دارد این است که فرقی </a:t>
            </a:r>
            <a:r>
              <a:rPr lang="fa-IR" sz="2400" dirty="0" smtClean="0">
                <a:cs typeface="B Nazanin" panose="00000400000000000000" pitchFamily="2" charset="-78"/>
              </a:rPr>
              <a:t>نمی کند </a:t>
            </a:r>
            <a:r>
              <a:rPr lang="fa-IR" sz="2400" dirty="0">
                <a:cs typeface="B Nazanin" panose="00000400000000000000" pitchFamily="2" charset="-78"/>
              </a:rPr>
              <a:t>آب را به </a:t>
            </a:r>
            <a:r>
              <a:rPr lang="fa-IR" sz="2400" dirty="0">
                <a:solidFill>
                  <a:srgbClr val="00B0F0"/>
                </a:solidFill>
                <a:cs typeface="B Nazanin" panose="00000400000000000000" pitchFamily="2" charset="-78"/>
              </a:rPr>
              <a:t>بالا یا </a:t>
            </a:r>
            <a:r>
              <a:rPr lang="fa-IR" sz="2400" dirty="0" smtClean="0">
                <a:solidFill>
                  <a:srgbClr val="00B0F0"/>
                </a:solidFill>
                <a:cs typeface="B Nazanin" panose="00000400000000000000" pitchFamily="2" charset="-78"/>
              </a:rPr>
              <a:t>پائین </a:t>
            </a:r>
            <a:r>
              <a:rPr lang="fa-IR" sz="2400" dirty="0" smtClean="0">
                <a:cs typeface="B Nazanin" panose="00000400000000000000" pitchFamily="2" charset="-78"/>
              </a:rPr>
              <a:t>می خواهیم </a:t>
            </a:r>
            <a:r>
              <a:rPr lang="fa-IR" sz="2400" dirty="0">
                <a:cs typeface="B Nazanin" panose="00000400000000000000" pitchFamily="2" charset="-78"/>
              </a:rPr>
              <a:t>برسانیم</a:t>
            </a:r>
            <a:r>
              <a:rPr lang="fa-IR" sz="2400" dirty="0" smtClean="0">
                <a:cs typeface="B Nazanin" panose="00000400000000000000" pitchFamily="2" charset="-78"/>
              </a:rPr>
              <a:t>.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مکان قرارگیری منبع </a:t>
            </a:r>
            <a:r>
              <a:rPr lang="fa-IR" sz="2400" dirty="0" smtClean="0">
                <a:cs typeface="B Nazanin" panose="00000400000000000000" pitchFamily="2" charset="-78"/>
              </a:rPr>
              <a:t>می تواند </a:t>
            </a:r>
            <a:r>
              <a:rPr lang="fa-IR" sz="2400" dirty="0">
                <a:cs typeface="B Nazanin" panose="00000400000000000000" pitchFamily="2" charset="-78"/>
              </a:rPr>
              <a:t>در موتورخانه یا طبقات باشد</a:t>
            </a:r>
            <a:r>
              <a:rPr lang="fa-IR" sz="2400" dirty="0" smtClean="0">
                <a:cs typeface="B Nazanin" panose="00000400000000000000" pitchFamily="2" charset="-78"/>
              </a:rPr>
              <a:t>.</a:t>
            </a:r>
          </a:p>
          <a:p>
            <a:pPr marL="0" indent="0" algn="r" rtl="1"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در </a:t>
            </a:r>
            <a:r>
              <a:rPr lang="fa-IR" sz="2400" dirty="0">
                <a:cs typeface="B Nazanin" panose="00000400000000000000" pitchFamily="2" charset="-78"/>
              </a:rPr>
              <a:t>منابع تحت فشار، فشار سازی توسط کمپرسور هوا صورت </a:t>
            </a:r>
            <a:r>
              <a:rPr lang="fa-IR" sz="2400" dirty="0" smtClean="0">
                <a:cs typeface="B Nazanin" panose="00000400000000000000" pitchFamily="2" charset="-78"/>
              </a:rPr>
              <a:t>می گیرد.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مخازنی با فشار 10 یا 20 اتمسفر، بر اساس تعداد طبقات وجود </a:t>
            </a:r>
            <a:r>
              <a:rPr lang="fa-IR" sz="2400" dirty="0" smtClean="0">
                <a:cs typeface="B Nazanin" panose="00000400000000000000" pitchFamily="2" charset="-78"/>
              </a:rPr>
              <a:t>دارند</a:t>
            </a:r>
          </a:p>
          <a:p>
            <a:pPr marL="0" indent="0" algn="r" rtl="1"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 </a:t>
            </a:r>
            <a:r>
              <a:rPr lang="fa-IR" sz="2400" dirty="0">
                <a:cs typeface="B Nazanin" panose="00000400000000000000" pitchFamily="2" charset="-78"/>
              </a:rPr>
              <a:t>که از نظر تئوری آب را تا </a:t>
            </a:r>
            <a:r>
              <a:rPr lang="fa-IR" sz="2400" dirty="0" smtClean="0">
                <a:cs typeface="B Nazanin" panose="00000400000000000000" pitchFamily="2" charset="-78"/>
              </a:rPr>
              <a:t>100 </a:t>
            </a:r>
            <a:r>
              <a:rPr lang="fa-IR" sz="2400" dirty="0">
                <a:cs typeface="B Nazanin" panose="00000400000000000000" pitchFamily="2" charset="-78"/>
              </a:rPr>
              <a:t>متر بالا می برد، ولی در عمل به </a:t>
            </a:r>
            <a:r>
              <a:rPr lang="fa-IR" sz="2400" dirty="0" smtClean="0">
                <a:cs typeface="B Nazanin" panose="00000400000000000000" pitchFamily="2" charset="-78"/>
              </a:rPr>
              <a:t>دلیل</a:t>
            </a:r>
          </a:p>
          <a:p>
            <a:pPr marL="0" indent="0" algn="r" rtl="1"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 </a:t>
            </a:r>
            <a:r>
              <a:rPr lang="fa-IR" sz="2400" dirty="0">
                <a:cs typeface="B Nazanin" panose="00000400000000000000" pitchFamily="2" charset="-78"/>
              </a:rPr>
              <a:t>افت فشار درون </a:t>
            </a:r>
            <a:r>
              <a:rPr lang="fa-IR" sz="2400" dirty="0" smtClean="0">
                <a:cs typeface="B Nazanin" panose="00000400000000000000" pitchFamily="2" charset="-78"/>
              </a:rPr>
              <a:t>لوله ها </a:t>
            </a:r>
            <a:r>
              <a:rPr lang="fa-IR" sz="2400" dirty="0">
                <a:cs typeface="B Nazanin" panose="00000400000000000000" pitchFamily="2" charset="-78"/>
              </a:rPr>
              <a:t>تا </a:t>
            </a:r>
            <a:r>
              <a:rPr lang="fa-IR" sz="2400" dirty="0" smtClean="0">
                <a:cs typeface="B Nazanin" panose="00000400000000000000" pitchFamily="2" charset="-78"/>
              </a:rPr>
              <a:t>80-90 متر </a:t>
            </a:r>
            <a:r>
              <a:rPr lang="fa-IR" sz="2400" dirty="0">
                <a:cs typeface="B Nazanin" panose="00000400000000000000" pitchFamily="2" charset="-78"/>
              </a:rPr>
              <a:t>بالا </a:t>
            </a:r>
            <a:r>
              <a:rPr lang="fa-IR" sz="2400" dirty="0" smtClean="0">
                <a:cs typeface="B Nazanin" panose="00000400000000000000" pitchFamily="2" charset="-78"/>
              </a:rPr>
              <a:t>می رود.</a:t>
            </a:r>
          </a:p>
          <a:p>
            <a:pPr marL="0" indent="0" algn="r" rtl="1">
              <a:buNone/>
            </a:pPr>
            <a:endParaRPr lang="en-US" sz="2400" dirty="0">
              <a:cs typeface="B Nazanin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161" y="2276475"/>
            <a:ext cx="4619625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465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/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46741" y="172159"/>
            <a:ext cx="7057872" cy="1017813"/>
          </a:xfrm>
        </p:spPr>
        <p:txBody>
          <a:bodyPr>
            <a:normAutofit fontScale="90000"/>
          </a:bodyPr>
          <a:lstStyle/>
          <a:p>
            <a:pPr algn="r" rtl="1"/>
            <a:r>
              <a:rPr lang="fa-IR" sz="4000" b="1" dirty="0">
                <a:solidFill>
                  <a:srgbClr val="FF0000"/>
                </a:solidFill>
                <a:cs typeface="B Nazanin" panose="00000400000000000000" pitchFamily="2" charset="-78"/>
              </a:rPr>
              <a:t>تأسيسات بهداشتي ساختمان </a:t>
            </a:r>
            <a:r>
              <a:rPr lang="fa-IR" sz="4000" b="1" dirty="0">
                <a:solidFill>
                  <a:srgbClr val="0070C0"/>
                </a:solidFill>
                <a:cs typeface="B Nazanin" panose="00000400000000000000" pitchFamily="2" charset="-78"/>
              </a:rPr>
              <a:t>(آب مصرفی)</a:t>
            </a:r>
            <a:endParaRPr lang="en-US" sz="40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7995" y="800100"/>
            <a:ext cx="11839705" cy="6057901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2800" dirty="0">
                <a:solidFill>
                  <a:srgbClr val="C00000"/>
                </a:solidFill>
                <a:cs typeface="B Nazanin" panose="00000400000000000000" pitchFamily="2" charset="-78"/>
              </a:rPr>
              <a:t>نكاتي در مورد توزیع </a:t>
            </a:r>
            <a:r>
              <a:rPr lang="fa-IR" sz="28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آب</a:t>
            </a:r>
          </a:p>
          <a:p>
            <a:pPr marL="0" indent="0" algn="r" rtl="1">
              <a:buNone/>
            </a:pPr>
            <a:endParaRPr lang="fa-IR" sz="2800" dirty="0" smtClean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در دستشویی </a:t>
            </a:r>
            <a:r>
              <a:rPr lang="fa-IR" sz="2400" dirty="0">
                <a:cs typeface="B Nazanin" panose="00000400000000000000" pitchFamily="2" charset="-78"/>
              </a:rPr>
              <a:t>و سینک به </a:t>
            </a:r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فشار </a:t>
            </a:r>
            <a:r>
              <a:rPr lang="en-US" dirty="0" smtClean="0">
                <a:solidFill>
                  <a:srgbClr val="00B050"/>
                </a:solidFill>
                <a:cs typeface="B Nazanin" panose="00000400000000000000" pitchFamily="2" charset="-78"/>
              </a:rPr>
              <a:t>At</a:t>
            </a:r>
            <a:r>
              <a:rPr lang="fa-IR" sz="2400" dirty="0" smtClean="0">
                <a:solidFill>
                  <a:srgbClr val="00B050"/>
                </a:solidFill>
                <a:cs typeface="B Nazanin" panose="00000400000000000000" pitchFamily="2" charset="-78"/>
              </a:rPr>
              <a:t> 1</a:t>
            </a:r>
            <a:r>
              <a:rPr lang="fa-IR" sz="2400" dirty="0" smtClean="0">
                <a:cs typeface="B Nazanin" panose="00000400000000000000" pitchFamily="2" charset="-78"/>
              </a:rPr>
              <a:t> </a:t>
            </a:r>
            <a:r>
              <a:rPr lang="en-US" sz="2400" dirty="0" smtClean="0">
                <a:cs typeface="B Nazanin" panose="00000400000000000000" pitchFamily="2" charset="-78"/>
              </a:rPr>
              <a:t> </a:t>
            </a:r>
            <a:r>
              <a:rPr lang="fa-IR" sz="2400" dirty="0" smtClean="0">
                <a:cs typeface="B Nazanin" panose="00000400000000000000" pitchFamily="2" charset="-78"/>
              </a:rPr>
              <a:t>نیاز </a:t>
            </a:r>
            <a:r>
              <a:rPr lang="fa-IR" sz="2400" dirty="0">
                <a:cs typeface="B Nazanin" panose="00000400000000000000" pitchFamily="2" charset="-78"/>
              </a:rPr>
              <a:t>داریم</a:t>
            </a:r>
            <a:r>
              <a:rPr lang="fa-IR" sz="2400" dirty="0" smtClean="0">
                <a:cs typeface="B Nazanin" panose="00000400000000000000" pitchFamily="2" charset="-78"/>
              </a:rPr>
              <a:t>.</a:t>
            </a:r>
          </a:p>
          <a:p>
            <a:pPr marL="0" indent="0" algn="r" rtl="1"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کوچکترین </a:t>
            </a:r>
            <a:r>
              <a:rPr lang="fa-IR" sz="2400" dirty="0">
                <a:cs typeface="B Nazanin" panose="00000400000000000000" pitchFamily="2" charset="-78"/>
              </a:rPr>
              <a:t>قطر لوله که در ساختمان برای آبرسانی استفاده </a:t>
            </a:r>
            <a:r>
              <a:rPr lang="fa-IR" sz="2400" dirty="0" smtClean="0">
                <a:cs typeface="B Nazanin" panose="00000400000000000000" pitchFamily="2" charset="-78"/>
              </a:rPr>
              <a:t>می شود ½ اینج است.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توزیع آب اغلب توسط </a:t>
            </a:r>
            <a:r>
              <a:rPr lang="fa-IR" sz="2400" dirty="0" smtClean="0">
                <a:cs typeface="B Nazanin" panose="00000400000000000000" pitchFamily="2" charset="-78"/>
              </a:rPr>
              <a:t>لوله های </a:t>
            </a:r>
            <a:r>
              <a:rPr lang="fa-IR" sz="2400" dirty="0">
                <a:cs typeface="B Nazanin" panose="00000400000000000000" pitchFamily="2" charset="-78"/>
              </a:rPr>
              <a:t>گالوانیزه و جدیداً توسط </a:t>
            </a:r>
            <a:r>
              <a:rPr lang="fa-IR" sz="2400" dirty="0" smtClean="0">
                <a:solidFill>
                  <a:srgbClr val="00B050"/>
                </a:solidFill>
                <a:cs typeface="B Nazanin" panose="00000400000000000000" pitchFamily="2" charset="-78"/>
              </a:rPr>
              <a:t>لوله های </a:t>
            </a:r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پلیمری </a:t>
            </a:r>
            <a:r>
              <a:rPr lang="fa-IR" sz="2400" dirty="0">
                <a:cs typeface="B Nazanin" panose="00000400000000000000" pitchFamily="2" charset="-78"/>
              </a:rPr>
              <a:t>انجام </a:t>
            </a:r>
            <a:r>
              <a:rPr lang="fa-IR" sz="2400" dirty="0" smtClean="0">
                <a:cs typeface="B Nazanin" panose="00000400000000000000" pitchFamily="2" charset="-78"/>
              </a:rPr>
              <a:t>می شود.</a:t>
            </a:r>
          </a:p>
          <a:p>
            <a:pPr marL="0" indent="0" algn="r" rtl="1"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مکان های </a:t>
            </a:r>
            <a:r>
              <a:rPr lang="fa-IR" sz="2400" dirty="0">
                <a:cs typeface="B Nazanin" panose="00000400000000000000" pitchFamily="2" charset="-78"/>
              </a:rPr>
              <a:t>نیازمند آب در </a:t>
            </a:r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پلان نزدیکتر </a:t>
            </a:r>
            <a:r>
              <a:rPr lang="fa-IR" sz="2400" dirty="0">
                <a:cs typeface="B Nazanin" panose="00000400000000000000" pitchFamily="2" charset="-78"/>
              </a:rPr>
              <a:t>به هم </a:t>
            </a:r>
            <a:r>
              <a:rPr lang="fa-IR" sz="2400" dirty="0" smtClean="0">
                <a:cs typeface="B Nazanin" panose="00000400000000000000" pitchFamily="2" charset="-78"/>
              </a:rPr>
              <a:t>باشند تا لوله کشی </a:t>
            </a:r>
            <a:r>
              <a:rPr lang="fa-IR" sz="2400" dirty="0">
                <a:cs typeface="B Nazanin" panose="00000400000000000000" pitchFamily="2" charset="-78"/>
              </a:rPr>
              <a:t>جمع و کوچکتر و </a:t>
            </a:r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هزینه ایجاد </a:t>
            </a:r>
            <a:r>
              <a:rPr lang="fa-IR" sz="2400" dirty="0" smtClean="0">
                <a:solidFill>
                  <a:srgbClr val="00B050"/>
                </a:solidFill>
                <a:cs typeface="B Nazanin" panose="00000400000000000000" pitchFamily="2" charset="-78"/>
              </a:rPr>
              <a:t>و نگهداری </a:t>
            </a:r>
            <a:r>
              <a:rPr lang="fa-IR" sz="2400" dirty="0">
                <a:cs typeface="B Nazanin" panose="00000400000000000000" pitchFamily="2" charset="-78"/>
              </a:rPr>
              <a:t>آن </a:t>
            </a:r>
            <a:r>
              <a:rPr lang="fa-IR" sz="2400" dirty="0" smtClean="0">
                <a:cs typeface="B Nazanin" panose="00000400000000000000" pitchFamily="2" charset="-78"/>
              </a:rPr>
              <a:t>کمترشود.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بهتر است برای آبرسانی بیشتر از رایزرها استفاده شود تا از </a:t>
            </a:r>
            <a:r>
              <a:rPr lang="fa-IR" sz="2400" dirty="0" smtClean="0">
                <a:cs typeface="B Nazanin" panose="00000400000000000000" pitchFamily="2" charset="-78"/>
              </a:rPr>
              <a:t>لوله های افقی.</a:t>
            </a:r>
          </a:p>
          <a:p>
            <a:pPr marL="0" indent="0" algn="r" rtl="1"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معمولاً </a:t>
            </a:r>
            <a:r>
              <a:rPr lang="fa-IR" sz="2400" dirty="0">
                <a:cs typeface="B Nazanin" panose="00000400000000000000" pitchFamily="2" charset="-78"/>
              </a:rPr>
              <a:t>استفاده از رایزرها به جای </a:t>
            </a:r>
            <a:r>
              <a:rPr lang="fa-IR" sz="2400" dirty="0" smtClean="0">
                <a:cs typeface="B Nazanin" panose="00000400000000000000" pitchFamily="2" charset="-78"/>
              </a:rPr>
              <a:t>لوله کشی </a:t>
            </a:r>
            <a:r>
              <a:rPr lang="fa-IR" sz="2400" dirty="0">
                <a:cs typeface="B Nazanin" panose="00000400000000000000" pitchFamily="2" charset="-78"/>
              </a:rPr>
              <a:t>افقی طول </a:t>
            </a:r>
            <a:r>
              <a:rPr lang="fa-IR" sz="2400" dirty="0" smtClean="0">
                <a:cs typeface="B Nazanin" panose="00000400000000000000" pitchFamily="2" charset="-78"/>
              </a:rPr>
              <a:t>لوله کشی </a:t>
            </a:r>
            <a:r>
              <a:rPr lang="fa-IR" sz="2400" dirty="0">
                <a:cs typeface="B Nazanin" panose="00000400000000000000" pitchFamily="2" charset="-78"/>
              </a:rPr>
              <a:t>را کمتر و هزینه را کاهش </a:t>
            </a:r>
            <a:r>
              <a:rPr lang="fa-IR" sz="2400" dirty="0" smtClean="0">
                <a:cs typeface="B Nazanin" panose="00000400000000000000" pitchFamily="2" charset="-78"/>
              </a:rPr>
              <a:t>می دهد.</a:t>
            </a:r>
          </a:p>
          <a:p>
            <a:pPr marL="0" indent="0" algn="r" rtl="1"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در طراحی باید </a:t>
            </a:r>
            <a:r>
              <a:rPr lang="fa-IR" sz="2400" dirty="0">
                <a:cs typeface="B Nazanin" panose="00000400000000000000" pitchFamily="2" charset="-78"/>
              </a:rPr>
              <a:t>تلاش کنیم </a:t>
            </a:r>
            <a:r>
              <a:rPr lang="fa-IR" sz="2400" dirty="0" smtClean="0">
                <a:cs typeface="B Nazanin" panose="00000400000000000000" pitchFamily="2" charset="-78"/>
              </a:rPr>
              <a:t>مکان های </a:t>
            </a:r>
            <a:r>
              <a:rPr lang="fa-IR" sz="2400" dirty="0">
                <a:cs typeface="B Nazanin" panose="00000400000000000000" pitchFamily="2" charset="-78"/>
              </a:rPr>
              <a:t>تر ساختمان را در کنار هم قرار دهیم تا از تعداد </a:t>
            </a:r>
            <a:r>
              <a:rPr lang="fa-IR" sz="2400" dirty="0" smtClean="0">
                <a:cs typeface="B Nazanin" panose="00000400000000000000" pitchFamily="2" charset="-78"/>
              </a:rPr>
              <a:t>رایزرهای کمتر </a:t>
            </a:r>
            <a:r>
              <a:rPr lang="fa-IR" sz="2400" dirty="0">
                <a:cs typeface="B Nazanin" panose="00000400000000000000" pitchFamily="2" charset="-78"/>
              </a:rPr>
              <a:t>استفاده </a:t>
            </a:r>
            <a:r>
              <a:rPr lang="fa-IR" sz="2400" dirty="0" smtClean="0">
                <a:cs typeface="B Nazanin" panose="00000400000000000000" pitchFamily="2" charset="-78"/>
              </a:rPr>
              <a:t>کنیم.</a:t>
            </a:r>
          </a:p>
          <a:p>
            <a:pPr marL="0" indent="0" algn="r" rtl="1">
              <a:buNone/>
            </a:pP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91955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/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46741" y="172159"/>
            <a:ext cx="7057872" cy="1017813"/>
          </a:xfrm>
        </p:spPr>
        <p:txBody>
          <a:bodyPr>
            <a:normAutofit fontScale="90000"/>
          </a:bodyPr>
          <a:lstStyle/>
          <a:p>
            <a:pPr algn="r" rtl="1"/>
            <a:r>
              <a:rPr lang="fa-IR" sz="4000" b="1" dirty="0">
                <a:solidFill>
                  <a:srgbClr val="FF0000"/>
                </a:solidFill>
                <a:cs typeface="B Nazanin" panose="00000400000000000000" pitchFamily="2" charset="-78"/>
              </a:rPr>
              <a:t>تأسيسات بهداشتي ساختمان </a:t>
            </a:r>
            <a:r>
              <a:rPr lang="fa-IR" sz="4000" b="1" dirty="0">
                <a:solidFill>
                  <a:srgbClr val="0070C0"/>
                </a:solidFill>
                <a:cs typeface="B Nazanin" panose="00000400000000000000" pitchFamily="2" charset="-78"/>
              </a:rPr>
              <a:t>(آب مصرفی)</a:t>
            </a:r>
            <a:endParaRPr lang="en-US" sz="40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7995" y="1189972"/>
            <a:ext cx="11786991" cy="5668029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2800" dirty="0">
                <a:solidFill>
                  <a:srgbClr val="C00000"/>
                </a:solidFill>
                <a:cs typeface="B Nazanin" panose="00000400000000000000" pitchFamily="2" charset="-78"/>
              </a:rPr>
              <a:t>نكاتي در مورد توزیع </a:t>
            </a:r>
            <a:r>
              <a:rPr lang="fa-IR" sz="28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آب</a:t>
            </a:r>
          </a:p>
          <a:p>
            <a:pPr marL="0" indent="0" algn="r" rtl="1">
              <a:buNone/>
            </a:pPr>
            <a:endParaRPr lang="fa-IR" sz="2800" dirty="0" smtClean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از </a:t>
            </a:r>
            <a:r>
              <a:rPr lang="fa-IR" sz="2400" dirty="0">
                <a:cs typeface="B Nazanin" panose="00000400000000000000" pitchFamily="2" charset="-78"/>
              </a:rPr>
              <a:t>نقطه نظر معماری طبق یک اصل کلی بهتر است در بیشتر </a:t>
            </a:r>
            <a:r>
              <a:rPr lang="fa-IR" sz="2400" dirty="0" smtClean="0">
                <a:cs typeface="B Nazanin" panose="00000400000000000000" pitchFamily="2" charset="-78"/>
              </a:rPr>
              <a:t>مکان ها </a:t>
            </a:r>
            <a:r>
              <a:rPr lang="fa-IR" sz="2400" dirty="0">
                <a:cs typeface="B Nazanin" panose="00000400000000000000" pitchFamily="2" charset="-78"/>
              </a:rPr>
              <a:t>از </a:t>
            </a:r>
            <a:r>
              <a:rPr lang="fa-IR" sz="2400" dirty="0" smtClean="0">
                <a:cs typeface="B Nazanin" panose="00000400000000000000" pitchFamily="2" charset="-78"/>
              </a:rPr>
              <a:t>لوله کشی </a:t>
            </a:r>
            <a:r>
              <a:rPr lang="fa-IR" sz="2400" dirty="0">
                <a:cs typeface="B Nazanin" panose="00000400000000000000" pitchFamily="2" charset="-78"/>
              </a:rPr>
              <a:t>عمودی استفاده </a:t>
            </a:r>
            <a:r>
              <a:rPr lang="fa-IR" sz="2400" dirty="0" smtClean="0">
                <a:cs typeface="B Nazanin" panose="00000400000000000000" pitchFamily="2" charset="-78"/>
              </a:rPr>
              <a:t>شود.</a:t>
            </a:r>
          </a:p>
          <a:p>
            <a:pPr marL="0" indent="0" algn="r" rtl="1">
              <a:buNone/>
            </a:pPr>
            <a:endParaRPr lang="fa-IR" sz="2400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800" dirty="0" smtClean="0">
                <a:cs typeface="B Nazanin" panose="00000400000000000000" pitchFamily="2" charset="-78"/>
              </a:rPr>
              <a:t>محدودیت هایی لوله کشی </a:t>
            </a:r>
            <a:r>
              <a:rPr lang="fa-IR" sz="2800" dirty="0">
                <a:cs typeface="B Nazanin" panose="00000400000000000000" pitchFamily="2" charset="-78"/>
              </a:rPr>
              <a:t>افقی </a:t>
            </a:r>
            <a:r>
              <a:rPr lang="fa-IR" sz="2800" dirty="0" smtClean="0">
                <a:cs typeface="B Nazanin" panose="00000400000000000000" pitchFamily="2" charset="-78"/>
              </a:rPr>
              <a:t> :</a:t>
            </a:r>
          </a:p>
          <a:p>
            <a:pPr algn="r" rtl="1">
              <a:buFont typeface="Wingdings" panose="05000000000000000000" pitchFamily="2" charset="2"/>
              <a:buChar char="Ø"/>
            </a:pPr>
            <a:r>
              <a:rPr lang="fa-IR" sz="2400" dirty="0" smtClean="0">
                <a:cs typeface="B Nazanin" panose="00000400000000000000" pitchFamily="2" charset="-78"/>
              </a:rPr>
              <a:t>گذر لوله های </a:t>
            </a:r>
            <a:r>
              <a:rPr lang="fa-IR" sz="2400" dirty="0">
                <a:cs typeface="B Nazanin" panose="00000400000000000000" pitchFamily="2" charset="-78"/>
              </a:rPr>
              <a:t>افقی از مکانهای خشک ساختمان</a:t>
            </a:r>
          </a:p>
          <a:p>
            <a:pPr algn="r" rtl="1">
              <a:buFont typeface="Wingdings" panose="05000000000000000000" pitchFamily="2" charset="2"/>
              <a:buChar char="Ø"/>
            </a:pPr>
            <a:r>
              <a:rPr lang="fa-IR" sz="2400" dirty="0" smtClean="0">
                <a:cs typeface="B Nazanin" panose="00000400000000000000" pitchFamily="2" charset="-78"/>
              </a:rPr>
              <a:t>افزایش </a:t>
            </a:r>
            <a:r>
              <a:rPr lang="fa-IR" sz="2400" dirty="0">
                <a:cs typeface="B Nazanin" panose="00000400000000000000" pitchFamily="2" charset="-78"/>
              </a:rPr>
              <a:t>ارتفاع سقف</a:t>
            </a:r>
          </a:p>
          <a:p>
            <a:pPr algn="r" rtl="1">
              <a:buFont typeface="Wingdings" panose="05000000000000000000" pitchFamily="2" charset="2"/>
              <a:buChar char="Ø"/>
            </a:pPr>
            <a:r>
              <a:rPr lang="fa-IR" sz="2400" dirty="0" smtClean="0">
                <a:cs typeface="B Nazanin" panose="00000400000000000000" pitchFamily="2" charset="-78"/>
              </a:rPr>
              <a:t>عدم </a:t>
            </a:r>
            <a:r>
              <a:rPr lang="fa-IR" sz="2400" dirty="0">
                <a:cs typeface="B Nazanin" panose="00000400000000000000" pitchFamily="2" charset="-78"/>
              </a:rPr>
              <a:t>امکان سقف کاذب در بسیاری </a:t>
            </a:r>
            <a:r>
              <a:rPr lang="fa-IR" sz="2400" dirty="0" smtClean="0">
                <a:cs typeface="B Nazanin" panose="00000400000000000000" pitchFamily="2" charset="-78"/>
              </a:rPr>
              <a:t>پروژه ها </a:t>
            </a:r>
            <a:r>
              <a:rPr lang="fa-IR" sz="2400" dirty="0">
                <a:cs typeface="B Nazanin" panose="00000400000000000000" pitchFamily="2" charset="-78"/>
              </a:rPr>
              <a:t>به دلیل محدودیت و هزینه</a:t>
            </a:r>
          </a:p>
          <a:p>
            <a:pPr algn="r" rtl="1">
              <a:buFont typeface="Wingdings" panose="05000000000000000000" pitchFamily="2" charset="2"/>
              <a:buChar char="Ø"/>
            </a:pPr>
            <a:r>
              <a:rPr lang="fa-IR" sz="2400" dirty="0" smtClean="0">
                <a:cs typeface="B Nazanin" panose="00000400000000000000" pitchFamily="2" charset="-78"/>
              </a:rPr>
              <a:t>ایجاد </a:t>
            </a:r>
            <a:r>
              <a:rPr lang="fa-IR" sz="2400" dirty="0">
                <a:cs typeface="B Nazanin" panose="00000400000000000000" pitchFamily="2" charset="-78"/>
              </a:rPr>
              <a:t>محدودیت برای دیگر اجزای گرمایشی، سرمایشی، تهیه مطبوع و بهداشتی در ساختمان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70058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/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93105" y="172160"/>
            <a:ext cx="6511507" cy="807648"/>
          </a:xfrm>
        </p:spPr>
        <p:txBody>
          <a:bodyPr>
            <a:normAutofit/>
          </a:bodyPr>
          <a:lstStyle/>
          <a:p>
            <a:pPr algn="r" rtl="1"/>
            <a:r>
              <a:rPr lang="fa-IR" sz="4000" b="1" dirty="0">
                <a:solidFill>
                  <a:srgbClr val="FF0000"/>
                </a:solidFill>
                <a:cs typeface="B Nazanin" panose="00000400000000000000" pitchFamily="2" charset="-78"/>
              </a:rPr>
              <a:t>فاضلاب</a:t>
            </a:r>
            <a:endParaRPr lang="en-US" sz="40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7995" y="1189973"/>
            <a:ext cx="11461315" cy="5668027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3600" dirty="0">
                <a:cs typeface="B Nazanin" panose="00000400000000000000" pitchFamily="2" charset="-78"/>
              </a:rPr>
              <a:t>آب های آلوده ناشی از فعاليت های انسانی را که </a:t>
            </a:r>
            <a:r>
              <a:rPr lang="fa-IR" sz="3600" dirty="0" smtClean="0">
                <a:cs typeface="B Nazanin" panose="00000400000000000000" pitchFamily="2" charset="-78"/>
              </a:rPr>
              <a:t>بايد دفع </a:t>
            </a:r>
            <a:r>
              <a:rPr lang="fa-IR" sz="3600" dirty="0">
                <a:cs typeface="B Nazanin" panose="00000400000000000000" pitchFamily="2" charset="-78"/>
              </a:rPr>
              <a:t>شود يا به عبارتی ديگر، آب های زائد را </a:t>
            </a:r>
            <a:r>
              <a:rPr lang="fa-IR" sz="3600" dirty="0">
                <a:solidFill>
                  <a:srgbClr val="C00000"/>
                </a:solidFill>
                <a:cs typeface="B Nazanin" panose="00000400000000000000" pitchFamily="2" charset="-78"/>
              </a:rPr>
              <a:t>فاضلاب</a:t>
            </a:r>
            <a:r>
              <a:rPr lang="fa-IR" sz="3600" dirty="0">
                <a:cs typeface="B Nazanin" panose="00000400000000000000" pitchFamily="2" charset="-78"/>
              </a:rPr>
              <a:t> می </a:t>
            </a:r>
            <a:r>
              <a:rPr lang="fa-IR" sz="3600" dirty="0" smtClean="0">
                <a:cs typeface="B Nazanin" panose="00000400000000000000" pitchFamily="2" charset="-78"/>
              </a:rPr>
              <a:t>نامند.</a:t>
            </a:r>
          </a:p>
          <a:p>
            <a:pPr marL="0" indent="0" algn="r" rtl="1">
              <a:buNone/>
            </a:pPr>
            <a:r>
              <a:rPr lang="fa-IR" sz="2800" dirty="0" smtClean="0">
                <a:solidFill>
                  <a:srgbClr val="00B0F0"/>
                </a:solidFill>
                <a:cs typeface="B Nazanin" panose="00000400000000000000" pitchFamily="2" charset="-78"/>
              </a:rPr>
              <a:t>آب</a:t>
            </a:r>
            <a:r>
              <a:rPr lang="fa-IR" sz="2800" dirty="0" smtClean="0">
                <a:cs typeface="B Nazanin" panose="00000400000000000000" pitchFamily="2" charset="-78"/>
              </a:rPr>
              <a:t> </a:t>
            </a:r>
            <a:r>
              <a:rPr lang="fa-IR" sz="2800" dirty="0">
                <a:cs typeface="B Nazanin" panose="00000400000000000000" pitchFamily="2" charset="-78"/>
              </a:rPr>
              <a:t>موجود </a:t>
            </a:r>
            <a:r>
              <a:rPr lang="fa-IR" sz="2800" dirty="0" smtClean="0">
                <a:cs typeface="B Nazanin" panose="00000400000000000000" pitchFamily="2" charset="-78"/>
              </a:rPr>
              <a:t>در</a:t>
            </a:r>
            <a:r>
              <a:rPr lang="fa-IR" sz="2800" dirty="0">
                <a:cs typeface="B Nazanin" panose="00000400000000000000" pitchFamily="2" charset="-78"/>
              </a:rPr>
              <a:t> فاضلاب در </a:t>
            </a:r>
            <a:r>
              <a:rPr lang="fa-IR" sz="2800" dirty="0" smtClean="0">
                <a:cs typeface="B Nazanin" panose="00000400000000000000" pitchFamily="2" charset="-78"/>
              </a:rPr>
              <a:t>حدود </a:t>
            </a:r>
            <a:r>
              <a:rPr lang="fa-IR" sz="2800" dirty="0" smtClean="0">
                <a:solidFill>
                  <a:srgbClr val="00B0F0"/>
                </a:solidFill>
                <a:cs typeface="B Nazanin" panose="00000400000000000000" pitchFamily="2" charset="-78"/>
              </a:rPr>
              <a:t>99 </a:t>
            </a:r>
            <a:r>
              <a:rPr lang="fa-IR" sz="2800" dirty="0">
                <a:solidFill>
                  <a:srgbClr val="00B0F0"/>
                </a:solidFill>
                <a:cs typeface="B Nazanin" panose="00000400000000000000" pitchFamily="2" charset="-78"/>
              </a:rPr>
              <a:t>درصد </a:t>
            </a:r>
            <a:r>
              <a:rPr lang="fa-IR" sz="2800" dirty="0">
                <a:cs typeface="B Nazanin" panose="00000400000000000000" pitchFamily="2" charset="-78"/>
              </a:rPr>
              <a:t>وزن آن را تشکيل می دهد و </a:t>
            </a:r>
            <a:r>
              <a:rPr lang="fa-IR" sz="2800" dirty="0" smtClean="0">
                <a:cs typeface="B Nazanin" panose="00000400000000000000" pitchFamily="2" charset="-78"/>
              </a:rPr>
              <a:t>0/1درصد </a:t>
            </a:r>
            <a:r>
              <a:rPr lang="fa-IR" sz="2800" dirty="0">
                <a:cs typeface="B Nazanin" panose="00000400000000000000" pitchFamily="2" charset="-78"/>
              </a:rPr>
              <a:t>آن مواد ديگر است. </a:t>
            </a:r>
            <a:endParaRPr lang="fa-IR" sz="2800" dirty="0" smtClean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fa-IR" sz="2800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3600" dirty="0">
                <a:cs typeface="B Nazanin" panose="00000400000000000000" pitchFamily="2" charset="-78"/>
              </a:rPr>
              <a:t>مواد جامد </a:t>
            </a:r>
            <a:r>
              <a:rPr lang="fa-IR" sz="3600" dirty="0" smtClean="0">
                <a:cs typeface="B Nazanin" panose="00000400000000000000" pitchFamily="2" charset="-78"/>
              </a:rPr>
              <a:t>فاضلاب</a:t>
            </a:r>
          </a:p>
          <a:p>
            <a:pPr marL="0" indent="0" algn="r" rtl="1">
              <a:buNone/>
            </a:pPr>
            <a:r>
              <a:rPr lang="fa-IR" sz="3600" dirty="0" smtClean="0">
                <a:cs typeface="B Nazanin" panose="00000400000000000000" pitchFamily="2" charset="-78"/>
              </a:rPr>
              <a:t> از نظر </a:t>
            </a:r>
            <a:r>
              <a:rPr lang="fa-IR" sz="36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فيزيکی</a:t>
            </a:r>
            <a:r>
              <a:rPr lang="fa-IR" sz="3600" dirty="0">
                <a:cs typeface="B Nazanin" panose="00000400000000000000" pitchFamily="2" charset="-78"/>
              </a:rPr>
              <a:t> شامل مواد معلق ومواد محلول</a:t>
            </a:r>
            <a:r>
              <a:rPr lang="fa-IR" sz="3600" dirty="0" smtClean="0">
                <a:cs typeface="B Nazanin" panose="00000400000000000000" pitchFamily="2" charset="-78"/>
              </a:rPr>
              <a:t>،</a:t>
            </a:r>
            <a:r>
              <a:rPr lang="fa-IR" sz="2800" dirty="0" smtClean="0">
                <a:cs typeface="B Nazanin" panose="00000400000000000000" pitchFamily="2" charset="-78"/>
              </a:rPr>
              <a:t>(</a:t>
            </a:r>
            <a:r>
              <a:rPr lang="fa-IR" sz="3600" dirty="0" smtClean="0">
                <a:cs typeface="B Nazanin" panose="00000400000000000000" pitchFamily="2" charset="-78"/>
              </a:rPr>
              <a:t> </a:t>
            </a:r>
            <a:r>
              <a:rPr lang="fa-IR" sz="2800" dirty="0" smtClean="0">
                <a:cs typeface="B Nazanin" panose="00000400000000000000" pitchFamily="2" charset="-78"/>
              </a:rPr>
              <a:t>درجه حرارت،رنگ </a:t>
            </a:r>
            <a:r>
              <a:rPr lang="fa-IR" sz="2800" dirty="0">
                <a:cs typeface="B Nazanin" panose="00000400000000000000" pitchFamily="2" charset="-78"/>
              </a:rPr>
              <a:t>و بوی </a:t>
            </a:r>
            <a:r>
              <a:rPr lang="fa-IR" sz="2800" dirty="0" smtClean="0">
                <a:cs typeface="B Nazanin" panose="00000400000000000000" pitchFamily="2" charset="-78"/>
              </a:rPr>
              <a:t>فاضلاب)</a:t>
            </a:r>
            <a:endParaRPr lang="fa-IR" sz="2800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3600" dirty="0" smtClean="0">
                <a:cs typeface="B Nazanin" panose="00000400000000000000" pitchFamily="2" charset="-78"/>
              </a:rPr>
              <a:t>از نظر </a:t>
            </a:r>
            <a:r>
              <a:rPr lang="fa-IR" sz="36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شيميايی</a:t>
            </a:r>
            <a:r>
              <a:rPr lang="fa-IR" sz="3600" dirty="0">
                <a:cs typeface="B Nazanin" panose="00000400000000000000" pitchFamily="2" charset="-78"/>
              </a:rPr>
              <a:t> به دو دسته مواد آلی و موادمعدنی</a:t>
            </a:r>
            <a:r>
              <a:rPr lang="fa-IR" sz="3600" dirty="0" smtClean="0">
                <a:cs typeface="B Nazanin" panose="00000400000000000000" pitchFamily="2" charset="-78"/>
              </a:rPr>
              <a:t>،</a:t>
            </a:r>
            <a:r>
              <a:rPr lang="fa-IR" sz="2800" dirty="0" smtClean="0">
                <a:cs typeface="B Nazanin" panose="00000400000000000000" pitchFamily="2" charset="-78"/>
              </a:rPr>
              <a:t>(</a:t>
            </a:r>
            <a:r>
              <a:rPr lang="fa-IR" sz="3600" dirty="0" smtClean="0">
                <a:cs typeface="B Nazanin" panose="00000400000000000000" pitchFamily="2" charset="-78"/>
              </a:rPr>
              <a:t> </a:t>
            </a:r>
            <a:r>
              <a:rPr lang="fa-IR" sz="2800" dirty="0">
                <a:cs typeface="B Nazanin" panose="00000400000000000000" pitchFamily="2" charset="-78"/>
              </a:rPr>
              <a:t>مواد آلی و غيرآلی موجود در </a:t>
            </a:r>
            <a:r>
              <a:rPr lang="fa-IR" sz="2800" dirty="0" smtClean="0">
                <a:cs typeface="B Nazanin" panose="00000400000000000000" pitchFamily="2" charset="-78"/>
              </a:rPr>
              <a:t>فاضلاب،گازهای </a:t>
            </a:r>
            <a:r>
              <a:rPr lang="fa-IR" sz="2800" dirty="0">
                <a:cs typeface="B Nazanin" panose="00000400000000000000" pitchFamily="2" charset="-78"/>
              </a:rPr>
              <a:t>محلول در </a:t>
            </a:r>
            <a:r>
              <a:rPr lang="fa-IR" sz="2800" dirty="0" smtClean="0">
                <a:cs typeface="B Nazanin" panose="00000400000000000000" pitchFamily="2" charset="-78"/>
              </a:rPr>
              <a:t>فاضلاب و</a:t>
            </a:r>
            <a:r>
              <a:rPr lang="fa-IR" dirty="0"/>
              <a:t> درجه اسيدی </a:t>
            </a:r>
            <a:r>
              <a:rPr lang="fa-IR" dirty="0" smtClean="0"/>
              <a:t>فاضلاب</a:t>
            </a:r>
            <a:r>
              <a:rPr lang="en-US" dirty="0" smtClean="0"/>
              <a:t>PH</a:t>
            </a:r>
            <a:r>
              <a:rPr lang="fa-IR" dirty="0" smtClean="0"/>
              <a:t>)</a:t>
            </a:r>
            <a:r>
              <a:rPr lang="en-US" dirty="0" smtClean="0"/>
              <a:t> </a:t>
            </a:r>
            <a:endParaRPr lang="fa-IR" sz="2800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en-US" sz="36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32374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2947" y="227067"/>
            <a:ext cx="6511507" cy="807648"/>
          </a:xfrm>
        </p:spPr>
        <p:txBody>
          <a:bodyPr>
            <a:normAutofit/>
          </a:bodyPr>
          <a:lstStyle/>
          <a:p>
            <a:pPr algn="r" rtl="1"/>
            <a:r>
              <a:rPr lang="fa-IR" sz="4000" b="1" dirty="0">
                <a:solidFill>
                  <a:srgbClr val="FF0000"/>
                </a:solidFill>
                <a:cs typeface="B Nazanin" panose="00000400000000000000" pitchFamily="2" charset="-78"/>
              </a:rPr>
              <a:t>انواع فاضلاب</a:t>
            </a:r>
            <a:endParaRPr lang="en-US" sz="40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6525" y="1034715"/>
            <a:ext cx="11167941" cy="5823285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2800" dirty="0">
                <a:cs typeface="B Nazanin" panose="00000400000000000000" pitchFamily="2" charset="-78"/>
              </a:rPr>
              <a:t>فاضلاب ها برحسب نوع پيدايش به سه </a:t>
            </a:r>
            <a:r>
              <a:rPr lang="fa-IR" sz="2800" dirty="0" smtClean="0">
                <a:cs typeface="B Nazanin" panose="00000400000000000000" pitchFamily="2" charset="-78"/>
              </a:rPr>
              <a:t>گروه </a:t>
            </a:r>
            <a:r>
              <a:rPr lang="fa-IR" sz="2800" dirty="0">
                <a:cs typeface="B Nazanin" panose="00000400000000000000" pitchFamily="2" charset="-78"/>
              </a:rPr>
              <a:t>فاضلاب </a:t>
            </a:r>
            <a:r>
              <a:rPr lang="fa-IR" sz="2800" dirty="0" smtClean="0">
                <a:cs typeface="B Nazanin" panose="00000400000000000000" pitchFamily="2" charset="-78"/>
              </a:rPr>
              <a:t>های </a:t>
            </a:r>
            <a:r>
              <a:rPr lang="fa-IR" sz="28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خانگی</a:t>
            </a:r>
            <a:r>
              <a:rPr lang="fa-IR" sz="2800" dirty="0">
                <a:cs typeface="B Nazanin" panose="00000400000000000000" pitchFamily="2" charset="-78"/>
              </a:rPr>
              <a:t>، </a:t>
            </a:r>
            <a:r>
              <a:rPr lang="fa-IR" sz="2800" dirty="0">
                <a:solidFill>
                  <a:srgbClr val="C00000"/>
                </a:solidFill>
                <a:cs typeface="B Nazanin" panose="00000400000000000000" pitchFamily="2" charset="-78"/>
              </a:rPr>
              <a:t>صنعتی</a:t>
            </a:r>
            <a:r>
              <a:rPr lang="fa-IR" sz="2800" dirty="0">
                <a:cs typeface="B Nazanin" panose="00000400000000000000" pitchFamily="2" charset="-78"/>
              </a:rPr>
              <a:t> و </a:t>
            </a:r>
            <a:r>
              <a:rPr lang="fa-IR" sz="2800" dirty="0">
                <a:solidFill>
                  <a:srgbClr val="C00000"/>
                </a:solidFill>
                <a:cs typeface="B Nazanin" panose="00000400000000000000" pitchFamily="2" charset="-78"/>
              </a:rPr>
              <a:t>سطحی</a:t>
            </a:r>
            <a:r>
              <a:rPr lang="fa-IR" sz="2800" dirty="0">
                <a:cs typeface="B Nazanin" panose="00000400000000000000" pitchFamily="2" charset="-78"/>
              </a:rPr>
              <a:t> تقسيم می شوند</a:t>
            </a:r>
            <a:r>
              <a:rPr lang="fa-IR" sz="2800" dirty="0" smtClean="0">
                <a:cs typeface="B Nazanin" panose="00000400000000000000" pitchFamily="2" charset="-78"/>
              </a:rPr>
              <a:t>.</a:t>
            </a:r>
          </a:p>
          <a:p>
            <a:pPr marL="0" indent="0" algn="r" rtl="1">
              <a:buNone/>
            </a:pPr>
            <a:r>
              <a:rPr lang="fa-IR" sz="2800" dirty="0">
                <a:solidFill>
                  <a:srgbClr val="00B0F0"/>
                </a:solidFill>
                <a:cs typeface="B Nazanin" panose="00000400000000000000" pitchFamily="2" charset="-78"/>
              </a:rPr>
              <a:t>فاضلاب خانگی</a:t>
            </a:r>
            <a:r>
              <a:rPr lang="fa-IR" sz="2800" dirty="0" smtClean="0">
                <a:solidFill>
                  <a:srgbClr val="00B0F0"/>
                </a:solidFill>
                <a:cs typeface="B Nazanin" panose="00000400000000000000" pitchFamily="2" charset="-78"/>
              </a:rPr>
              <a:t>:</a:t>
            </a:r>
          </a:p>
          <a:p>
            <a:pPr marL="0" indent="0" algn="r" rtl="1">
              <a:buNone/>
            </a:pPr>
            <a:r>
              <a:rPr lang="fa-IR" sz="2800" dirty="0" smtClean="0">
                <a:cs typeface="B Nazanin" panose="00000400000000000000" pitchFamily="2" charset="-78"/>
              </a:rPr>
              <a:t> </a:t>
            </a:r>
            <a:r>
              <a:rPr lang="fa-IR" sz="2800" dirty="0">
                <a:cs typeface="B Nazanin" panose="00000400000000000000" pitchFamily="2" charset="-78"/>
              </a:rPr>
              <a:t>پس ازاستفاده از حمام، دست </a:t>
            </a:r>
            <a:r>
              <a:rPr lang="fa-IR" sz="2800" dirty="0" smtClean="0">
                <a:cs typeface="B Nazanin" panose="00000400000000000000" pitchFamily="2" charset="-78"/>
              </a:rPr>
              <a:t>شويی،توالت</a:t>
            </a:r>
            <a:r>
              <a:rPr lang="fa-IR" sz="2800" dirty="0">
                <a:cs typeface="B Nazanin" panose="00000400000000000000" pitchFamily="2" charset="-78"/>
              </a:rPr>
              <a:t>، ماشين لباس شويی و ديگر وسايل بهداشتی، </a:t>
            </a:r>
            <a:r>
              <a:rPr lang="fa-IR" sz="2800" dirty="0" smtClean="0">
                <a:cs typeface="B Nazanin" panose="00000400000000000000" pitchFamily="2" charset="-78"/>
              </a:rPr>
              <a:t>فاضلابی توليد </a:t>
            </a:r>
            <a:r>
              <a:rPr lang="fa-IR" sz="2800" dirty="0">
                <a:cs typeface="B Nazanin" panose="00000400000000000000" pitchFamily="2" charset="-78"/>
              </a:rPr>
              <a:t>می شود که آن را فاضلاب خانگی می گويند. </a:t>
            </a:r>
            <a:endParaRPr lang="fa-IR" sz="2800" dirty="0" smtClean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800" dirty="0">
                <a:cs typeface="B Nazanin" panose="00000400000000000000" pitchFamily="2" charset="-78"/>
              </a:rPr>
              <a:t>فاضلاب خانگی به دو دسته </a:t>
            </a:r>
            <a:r>
              <a:rPr lang="fa-IR" sz="2800" dirty="0">
                <a:solidFill>
                  <a:srgbClr val="C00000"/>
                </a:solidFill>
                <a:cs typeface="B Nazanin" panose="00000400000000000000" pitchFamily="2" charset="-78"/>
              </a:rPr>
              <a:t>فاضلاب </a:t>
            </a:r>
            <a:r>
              <a:rPr lang="fa-IR" sz="28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سنگين</a:t>
            </a:r>
          </a:p>
          <a:p>
            <a:pPr marL="0" indent="0" algn="r" rtl="1">
              <a:buNone/>
            </a:pPr>
            <a:r>
              <a:rPr lang="fa-IR" sz="28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 </a:t>
            </a:r>
            <a:r>
              <a:rPr lang="fa-IR" sz="2800" dirty="0">
                <a:cs typeface="B Nazanin" panose="00000400000000000000" pitchFamily="2" charset="-78"/>
              </a:rPr>
              <a:t>(شامل فاضلاب توالت ها) و </a:t>
            </a:r>
            <a:r>
              <a:rPr lang="fa-IR" sz="2800" dirty="0">
                <a:solidFill>
                  <a:srgbClr val="C00000"/>
                </a:solidFill>
                <a:cs typeface="B Nazanin" panose="00000400000000000000" pitchFamily="2" charset="-78"/>
              </a:rPr>
              <a:t>فاضلاب </a:t>
            </a:r>
            <a:r>
              <a:rPr lang="fa-IR" sz="28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سبک</a:t>
            </a:r>
          </a:p>
          <a:p>
            <a:pPr marL="0" indent="0" algn="r" rtl="1">
              <a:buNone/>
            </a:pPr>
            <a:r>
              <a:rPr lang="fa-IR" sz="28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 </a:t>
            </a:r>
            <a:r>
              <a:rPr lang="fa-IR" sz="2800" dirty="0">
                <a:cs typeface="B Nazanin" panose="00000400000000000000" pitchFamily="2" charset="-78"/>
              </a:rPr>
              <a:t>(شامل فاضلاب دست </a:t>
            </a:r>
            <a:r>
              <a:rPr lang="fa-IR" sz="2800" dirty="0" smtClean="0">
                <a:cs typeface="B Nazanin" panose="00000400000000000000" pitchFamily="2" charset="-78"/>
              </a:rPr>
              <a:t>شويی </a:t>
            </a:r>
            <a:r>
              <a:rPr lang="fa-IR" sz="2800" dirty="0">
                <a:cs typeface="B Nazanin" panose="00000400000000000000" pitchFamily="2" charset="-78"/>
              </a:rPr>
              <a:t>ها،ظرف شويی </a:t>
            </a:r>
            <a:r>
              <a:rPr lang="fa-IR" sz="2800" dirty="0" smtClean="0">
                <a:cs typeface="B Nazanin" panose="00000400000000000000" pitchFamily="2" charset="-78"/>
              </a:rPr>
              <a:t>ها،</a:t>
            </a:r>
          </a:p>
          <a:p>
            <a:pPr marL="0" indent="0" algn="r" rtl="1">
              <a:buNone/>
            </a:pPr>
            <a:r>
              <a:rPr lang="fa-IR" sz="2800" dirty="0" smtClean="0">
                <a:cs typeface="B Nazanin" panose="00000400000000000000" pitchFamily="2" charset="-78"/>
              </a:rPr>
              <a:t>زيردوشی ها </a:t>
            </a:r>
            <a:r>
              <a:rPr lang="fa-IR" sz="2800" dirty="0">
                <a:cs typeface="B Nazanin" panose="00000400000000000000" pitchFamily="2" charset="-78"/>
              </a:rPr>
              <a:t>و امثال اين وسايل) تقسيم می شود</a:t>
            </a:r>
            <a:r>
              <a:rPr lang="fa-IR" sz="2800" dirty="0" smtClean="0">
                <a:cs typeface="B Nazanin" panose="00000400000000000000" pitchFamily="2" charset="-78"/>
              </a:rPr>
              <a:t>.</a:t>
            </a:r>
            <a:endParaRPr lang="fa-IR" sz="2800" dirty="0">
              <a:cs typeface="B Nazanin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8488" y="2678281"/>
            <a:ext cx="3118980" cy="417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0840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82853" y="227067"/>
            <a:ext cx="4261601" cy="807648"/>
          </a:xfrm>
        </p:spPr>
        <p:txBody>
          <a:bodyPr>
            <a:normAutofit/>
          </a:bodyPr>
          <a:lstStyle/>
          <a:p>
            <a:pPr algn="r" rtl="1"/>
            <a:r>
              <a:rPr lang="fa-IR" sz="40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انواع فاضلاب</a:t>
            </a:r>
            <a:endParaRPr lang="en-US" sz="40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7088" y="926926"/>
            <a:ext cx="11700216" cy="5931074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2800" dirty="0" smtClean="0">
                <a:solidFill>
                  <a:srgbClr val="00B0F0"/>
                </a:solidFill>
                <a:cs typeface="B Nazanin" panose="00000400000000000000" pitchFamily="2" charset="-78"/>
              </a:rPr>
              <a:t>فاضلاب </a:t>
            </a:r>
            <a:r>
              <a:rPr lang="fa-IR" sz="2800" dirty="0">
                <a:solidFill>
                  <a:srgbClr val="00B0F0"/>
                </a:solidFill>
                <a:cs typeface="B Nazanin" panose="00000400000000000000" pitchFamily="2" charset="-78"/>
              </a:rPr>
              <a:t>صنعتی: </a:t>
            </a:r>
          </a:p>
          <a:p>
            <a:pPr marL="0" indent="0" algn="r" rtl="1">
              <a:buNone/>
            </a:pPr>
            <a:r>
              <a:rPr lang="fa-IR" sz="2800" dirty="0">
                <a:cs typeface="B Nazanin" panose="00000400000000000000" pitchFamily="2" charset="-78"/>
              </a:rPr>
              <a:t>با توجه به نوع فعاليت در مراکزصنعتی و بهداشتی (مانند فاضلاب بيمارستان ها)، </a:t>
            </a:r>
          </a:p>
          <a:p>
            <a:pPr marL="0" indent="0" algn="r" rtl="1"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شامل </a:t>
            </a:r>
            <a:r>
              <a:rPr lang="fa-IR" sz="2400" dirty="0">
                <a:cs typeface="B Nazanin" panose="00000400000000000000" pitchFamily="2" charset="-78"/>
              </a:rPr>
              <a:t>انواع مواد شيميايی،باکتری ها، قارچ ها و مواد ديگر با رنگ، درجه حرارت، بو ودرجه اسيدی متفاوت باشند.</a:t>
            </a:r>
          </a:p>
          <a:p>
            <a:pPr marL="0" indent="0" algn="r" rtl="1">
              <a:buNone/>
            </a:pPr>
            <a:r>
              <a:rPr lang="fa-IR" sz="2800" dirty="0">
                <a:solidFill>
                  <a:srgbClr val="00B0F0"/>
                </a:solidFill>
                <a:cs typeface="B Nazanin" panose="00000400000000000000" pitchFamily="2" charset="-78"/>
              </a:rPr>
              <a:t>فاضلاب سطحی: </a:t>
            </a:r>
          </a:p>
          <a:p>
            <a:pPr marL="0" indent="0" algn="r" rtl="1">
              <a:buNone/>
            </a:pPr>
            <a:r>
              <a:rPr lang="fa-IR" sz="2800" dirty="0">
                <a:cs typeface="B Nazanin" panose="00000400000000000000" pitchFamily="2" charset="-78"/>
              </a:rPr>
              <a:t>آب های حاصل از </a:t>
            </a:r>
            <a:r>
              <a:rPr lang="fa-IR" sz="2800" dirty="0">
                <a:solidFill>
                  <a:srgbClr val="C00000"/>
                </a:solidFill>
                <a:cs typeface="B Nazanin" panose="00000400000000000000" pitchFamily="2" charset="-78"/>
              </a:rPr>
              <a:t>بارندگی ها وشست وشوی معابر عمومی</a:t>
            </a:r>
            <a:r>
              <a:rPr lang="fa-IR" sz="2800" dirty="0">
                <a:cs typeface="B Nazanin" panose="00000400000000000000" pitchFamily="2" charset="-78"/>
              </a:rPr>
              <a:t>، فاضلاب های سطحی را تشکيل می دهند. اين نوع فاضلاب نيز از </a:t>
            </a:r>
            <a:r>
              <a:rPr lang="fa-IR" sz="2800" dirty="0">
                <a:solidFill>
                  <a:srgbClr val="C00000"/>
                </a:solidFill>
                <a:cs typeface="B Nazanin" panose="00000400000000000000" pitchFamily="2" charset="-78"/>
              </a:rPr>
              <a:t>مواد جامد </a:t>
            </a:r>
            <a:r>
              <a:rPr lang="fa-IR" sz="2800" dirty="0">
                <a:cs typeface="B Nazanin" panose="00000400000000000000" pitchFamily="2" charset="-78"/>
              </a:rPr>
              <a:t>و </a:t>
            </a:r>
            <a:r>
              <a:rPr lang="fa-IR" sz="2800" dirty="0">
                <a:solidFill>
                  <a:srgbClr val="C00000"/>
                </a:solidFill>
                <a:cs typeface="B Nazanin" panose="00000400000000000000" pitchFamily="2" charset="-78"/>
              </a:rPr>
              <a:t>آب</a:t>
            </a:r>
            <a:r>
              <a:rPr lang="fa-IR" sz="2800" dirty="0">
                <a:cs typeface="B Nazanin" panose="00000400000000000000" pitchFamily="2" charset="-78"/>
              </a:rPr>
              <a:t> تشکيل شده اند.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بيشترين قسمت مواد جامد فاضلاب های سطحی را پس مانده های مواد غذايی، شن، ماسه، ذرات گياهی، مواد نفتی و… تشکيل می دهند</a:t>
            </a:r>
            <a:r>
              <a:rPr lang="fa-IR" sz="2400" dirty="0" smtClean="0">
                <a:cs typeface="B Nazanin" panose="00000400000000000000" pitchFamily="2" charset="-78"/>
              </a:rPr>
              <a:t>.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مقدار آب های سطحی از رابطه زیر محاسبه می </a:t>
            </a:r>
            <a:r>
              <a:rPr lang="fa-IR" sz="2400" dirty="0" smtClean="0">
                <a:cs typeface="B Nazanin" panose="00000400000000000000" pitchFamily="2" charset="-78"/>
              </a:rPr>
              <a:t>شود: </a:t>
            </a:r>
            <a:endParaRPr lang="fa-IR" sz="2400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fa-IR" sz="2800" dirty="0">
              <a:cs typeface="B Nazanin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088" y="4789684"/>
            <a:ext cx="5164640" cy="181153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8228" y="5761973"/>
            <a:ext cx="6711719" cy="422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7061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2947" y="227067"/>
            <a:ext cx="6511507" cy="807648"/>
          </a:xfrm>
        </p:spPr>
        <p:txBody>
          <a:bodyPr>
            <a:normAutofit/>
          </a:bodyPr>
          <a:lstStyle/>
          <a:p>
            <a:pPr algn="r" rtl="1"/>
            <a:r>
              <a:rPr lang="fa-IR" sz="4000" b="1" dirty="0">
                <a:solidFill>
                  <a:srgbClr val="FF0000"/>
                </a:solidFill>
                <a:cs typeface="B Nazanin" panose="00000400000000000000" pitchFamily="2" charset="-78"/>
              </a:rPr>
              <a:t>ضرورت جمع آوری فاضلاب</a:t>
            </a:r>
            <a:endParaRPr lang="en-US" sz="40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8284" y="1191127"/>
            <a:ext cx="11538284" cy="5546557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2800" dirty="0">
                <a:cs typeface="B Nazanin" panose="00000400000000000000" pitchFamily="2" charset="-78"/>
              </a:rPr>
              <a:t>ورود ميليون ها ليتر فاضلاب به رودخانه ها، درياها و </a:t>
            </a:r>
            <a:r>
              <a:rPr lang="fa-IR" sz="2800" dirty="0" smtClean="0">
                <a:cs typeface="B Nazanin" panose="00000400000000000000" pitchFamily="2" charset="-78"/>
              </a:rPr>
              <a:t>منابع آب </a:t>
            </a:r>
            <a:r>
              <a:rPr lang="fa-IR" sz="2800" dirty="0">
                <a:cs typeface="B Nazanin" panose="00000400000000000000" pitchFamily="2" charset="-78"/>
              </a:rPr>
              <a:t>زيرزمينی باعث آلودگی شديد و خطرناک محيط زندگی </a:t>
            </a:r>
            <a:r>
              <a:rPr lang="fa-IR" sz="2800" dirty="0" smtClean="0">
                <a:cs typeface="B Nazanin" panose="00000400000000000000" pitchFamily="2" charset="-78"/>
              </a:rPr>
              <a:t>انسان و </a:t>
            </a:r>
            <a:r>
              <a:rPr lang="fa-IR" sz="2800" dirty="0">
                <a:cs typeface="B Nazanin" panose="00000400000000000000" pitchFamily="2" charset="-78"/>
              </a:rPr>
              <a:t>ساير موجودات زنده می </a:t>
            </a:r>
            <a:r>
              <a:rPr lang="fa-IR" sz="2800" dirty="0" smtClean="0">
                <a:cs typeface="B Nazanin" panose="00000400000000000000" pitchFamily="2" charset="-78"/>
              </a:rPr>
              <a:t>شود. به </a:t>
            </a:r>
            <a:r>
              <a:rPr lang="fa-IR" sz="2800" dirty="0">
                <a:cs typeface="B Nazanin" panose="00000400000000000000" pitchFamily="2" charset="-78"/>
              </a:rPr>
              <a:t>منظور جلوگيری از انواع آلودگی ها، سيستم </a:t>
            </a:r>
            <a:r>
              <a:rPr lang="fa-IR" sz="2800" dirty="0" smtClean="0">
                <a:cs typeface="B Nazanin" panose="00000400000000000000" pitchFamily="2" charset="-78"/>
              </a:rPr>
              <a:t>های جمع </a:t>
            </a:r>
            <a:r>
              <a:rPr lang="fa-IR" sz="2800" dirty="0">
                <a:cs typeface="B Nazanin" panose="00000400000000000000" pitchFamily="2" charset="-78"/>
              </a:rPr>
              <a:t>آوری فاضلاب مورد استفاده قرار می گيرد.</a:t>
            </a:r>
            <a:endParaRPr lang="fa-IR" sz="2800" dirty="0" smtClean="0">
              <a:cs typeface="B Nazanin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15" y="3093211"/>
            <a:ext cx="9906000" cy="307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2915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5770" y="624110"/>
            <a:ext cx="1508842" cy="716175"/>
          </a:xfrm>
        </p:spPr>
        <p:txBody>
          <a:bodyPr/>
          <a:lstStyle/>
          <a:p>
            <a:pPr algn="r" rtl="1"/>
            <a:r>
              <a:rPr lang="fa-IR" dirty="0" smtClean="0">
                <a:solidFill>
                  <a:srgbClr val="FF0000"/>
                </a:solidFill>
              </a:rPr>
              <a:t>منابع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8099" y="1340285"/>
            <a:ext cx="11599101" cy="5517715"/>
          </a:xfrm>
        </p:spPr>
        <p:txBody>
          <a:bodyPr/>
          <a:lstStyle/>
          <a:p>
            <a:pPr marL="0" indent="0" algn="r" rtl="1">
              <a:buNone/>
            </a:pPr>
            <a:r>
              <a:rPr lang="fa-IR" sz="2000" dirty="0" smtClean="0"/>
              <a:t>تاسیسات </a:t>
            </a:r>
            <a:r>
              <a:rPr lang="fa-IR" sz="2000" dirty="0"/>
              <a:t>مکانیکی برای دانشجویان </a:t>
            </a:r>
            <a:r>
              <a:rPr lang="fa-IR" sz="2000" dirty="0" smtClean="0"/>
              <a:t>معماری</a:t>
            </a:r>
          </a:p>
          <a:p>
            <a:pPr marL="0" indent="0" algn="r" rtl="1">
              <a:buNone/>
            </a:pPr>
            <a:r>
              <a:rPr lang="fa-IR" sz="2000" dirty="0" smtClean="0"/>
              <a:t> </a:t>
            </a:r>
            <a:r>
              <a:rPr lang="fa-IR" sz="2000" dirty="0"/>
              <a:t>تالیف: محمدرضا </a:t>
            </a:r>
            <a:r>
              <a:rPr lang="fa-IR" sz="2000" dirty="0" smtClean="0"/>
              <a:t>سلطاندوست</a:t>
            </a:r>
          </a:p>
          <a:p>
            <a:pPr marL="0" indent="0" algn="r" rtl="1">
              <a:buNone/>
            </a:pPr>
            <a:r>
              <a:rPr lang="fa-IR" sz="2000" dirty="0" smtClean="0"/>
              <a:t> </a:t>
            </a:r>
          </a:p>
          <a:p>
            <a:pPr marL="0" indent="0" algn="r" rtl="1">
              <a:buNone/>
            </a:pPr>
            <a:r>
              <a:rPr lang="fa-IR" sz="2000" dirty="0" smtClean="0"/>
              <a:t>محاسبات </a:t>
            </a:r>
            <a:r>
              <a:rPr lang="fa-IR" sz="2000" dirty="0"/>
              <a:t>تاسیسات ساختمان </a:t>
            </a:r>
            <a:r>
              <a:rPr lang="fa-IR" sz="2000" dirty="0" smtClean="0"/>
              <a:t>حرارت </a:t>
            </a:r>
            <a:r>
              <a:rPr lang="fa-IR" sz="2000" dirty="0"/>
              <a:t>مرکزی تهویه مطبوع آبرسانی و دفع </a:t>
            </a:r>
            <a:r>
              <a:rPr lang="fa-IR" sz="2000" dirty="0" smtClean="0"/>
              <a:t>فاضلاب</a:t>
            </a:r>
          </a:p>
          <a:p>
            <a:pPr marL="0" indent="0" algn="r" rtl="1">
              <a:buNone/>
            </a:pPr>
            <a:r>
              <a:rPr lang="fa-IR" sz="2000" dirty="0" smtClean="0"/>
              <a:t> تالیف</a:t>
            </a:r>
            <a:r>
              <a:rPr lang="fa-IR" sz="2000" dirty="0"/>
              <a:t>: </a:t>
            </a:r>
            <a:r>
              <a:rPr lang="fa-IR" sz="2000" dirty="0" smtClean="0"/>
              <a:t>مهندس </a:t>
            </a:r>
            <a:r>
              <a:rPr lang="fa-IR" sz="2000" dirty="0"/>
              <a:t>سید مجتبی </a:t>
            </a:r>
            <a:r>
              <a:rPr lang="fa-IR" sz="2000" dirty="0" smtClean="0"/>
              <a:t>طباطبایی</a:t>
            </a:r>
          </a:p>
          <a:p>
            <a:pPr marL="0" indent="0" algn="r" rtl="1">
              <a:buNone/>
            </a:pPr>
            <a:endParaRPr lang="fa-IR" sz="2000" dirty="0" smtClean="0"/>
          </a:p>
          <a:p>
            <a:pPr marL="0" indent="0" algn="r" rtl="1">
              <a:buNone/>
            </a:pPr>
            <a:r>
              <a:rPr lang="fa-IR" sz="2000" dirty="0"/>
              <a:t>مشخصات فنی عمومی تأسيسات مکانيکی ساختمان ها. </a:t>
            </a:r>
            <a:r>
              <a:rPr lang="fa-IR" sz="2000" dirty="0" smtClean="0"/>
              <a:t>نشریه 128</a:t>
            </a:r>
          </a:p>
          <a:p>
            <a:pPr marL="0" indent="0" algn="r" rtl="1">
              <a:buNone/>
            </a:pPr>
            <a:endParaRPr lang="fa-IR" dirty="0"/>
          </a:p>
          <a:p>
            <a:pPr marL="0" indent="0" algn="r" rtl="1">
              <a:buNone/>
            </a:pPr>
            <a:r>
              <a:rPr lang="fa-IR" dirty="0" smtClean="0"/>
              <a:t>تاسیسات عمومی ساختمان </a:t>
            </a:r>
          </a:p>
          <a:p>
            <a:pPr marL="0" indent="0" algn="r" rtl="1">
              <a:buNone/>
            </a:pPr>
            <a:r>
              <a:rPr lang="fa-IR" dirty="0" smtClean="0"/>
              <a:t>مولفان: سید اشرف الدین حسینی، فردین عنایتی کلیجی</a:t>
            </a:r>
          </a:p>
          <a:p>
            <a:pPr marL="0" indent="0" algn="r" rtl="1">
              <a:buNone/>
            </a:pPr>
            <a:endParaRPr lang="fa-IR" dirty="0"/>
          </a:p>
          <a:p>
            <a:pPr marL="0" indent="0" algn="r" rtl="1">
              <a:buNone/>
            </a:pPr>
            <a:r>
              <a:rPr lang="fa-IR" dirty="0"/>
              <a:t>مقررات ملی ساختمان تاسیسات </a:t>
            </a:r>
            <a:r>
              <a:rPr lang="fa-IR" dirty="0" smtClean="0"/>
              <a:t>مکانیکی( مبحث 14)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9044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69293" y="227067"/>
            <a:ext cx="8175162" cy="807648"/>
          </a:xfrm>
        </p:spPr>
        <p:txBody>
          <a:bodyPr>
            <a:normAutofit fontScale="90000"/>
          </a:bodyPr>
          <a:lstStyle/>
          <a:p>
            <a:pPr algn="r" rtl="1"/>
            <a:r>
              <a:rPr lang="fa-IR" sz="4000" b="1" dirty="0">
                <a:solidFill>
                  <a:srgbClr val="FF0000"/>
                </a:solidFill>
                <a:cs typeface="B Nazanin" panose="00000400000000000000" pitchFamily="2" charset="-78"/>
              </a:rPr>
              <a:t>مهم ترين علل ضرورت جمع آوری و تصفيه فاضلاب</a:t>
            </a:r>
            <a:br>
              <a:rPr lang="fa-IR" sz="4000" b="1" dirty="0">
                <a:solidFill>
                  <a:srgbClr val="FF0000"/>
                </a:solidFill>
                <a:cs typeface="B Nazanin" panose="00000400000000000000" pitchFamily="2" charset="-78"/>
              </a:rPr>
            </a:br>
            <a:endParaRPr lang="en-US" sz="40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8284" y="1034715"/>
            <a:ext cx="11841546" cy="5955634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2800" dirty="0" smtClean="0">
                <a:solidFill>
                  <a:srgbClr val="00B0F0"/>
                </a:solidFill>
                <a:cs typeface="B Nazanin" panose="00000400000000000000" pitchFamily="2" charset="-78"/>
              </a:rPr>
              <a:t>۱</a:t>
            </a:r>
            <a:r>
              <a:rPr lang="fa-IR" sz="2800" dirty="0" smtClean="0">
                <a:cs typeface="B Nazanin" panose="00000400000000000000" pitchFamily="2" charset="-78"/>
              </a:rPr>
              <a:t>- </a:t>
            </a:r>
            <a:r>
              <a:rPr lang="fa-IR" sz="2800" dirty="0">
                <a:cs typeface="B Nazanin" panose="00000400000000000000" pitchFamily="2" charset="-78"/>
              </a:rPr>
              <a:t>بالا آمدن سطح آب های </a:t>
            </a:r>
            <a:r>
              <a:rPr lang="fa-IR" sz="2800" dirty="0" smtClean="0">
                <a:cs typeface="B Nazanin" panose="00000400000000000000" pitchFamily="2" charset="-78"/>
              </a:rPr>
              <a:t>زيرزمينی</a:t>
            </a:r>
          </a:p>
          <a:p>
            <a:pPr marL="0" indent="0" algn="r" rtl="1">
              <a:buNone/>
            </a:pPr>
            <a:r>
              <a:rPr lang="fa-IR" sz="2800" dirty="0" smtClean="0">
                <a:solidFill>
                  <a:srgbClr val="00B0F0"/>
                </a:solidFill>
                <a:cs typeface="B Nazanin" panose="00000400000000000000" pitchFamily="2" charset="-78"/>
              </a:rPr>
              <a:t>۲</a:t>
            </a:r>
            <a:r>
              <a:rPr lang="fa-IR" sz="2800" dirty="0" smtClean="0">
                <a:cs typeface="B Nazanin" panose="00000400000000000000" pitchFamily="2" charset="-78"/>
              </a:rPr>
              <a:t>- </a:t>
            </a:r>
            <a:r>
              <a:rPr lang="fa-IR" sz="2800" dirty="0">
                <a:cs typeface="B Nazanin" panose="00000400000000000000" pitchFamily="2" charset="-78"/>
              </a:rPr>
              <a:t>آلودگی آب های زيرزمينی به علت دفع فاضلاب </a:t>
            </a:r>
            <a:r>
              <a:rPr lang="fa-IR" sz="2800" dirty="0" smtClean="0">
                <a:cs typeface="B Nazanin" panose="00000400000000000000" pitchFamily="2" charset="-78"/>
              </a:rPr>
              <a:t>به روش </a:t>
            </a:r>
            <a:r>
              <a:rPr lang="fa-IR" sz="2800" dirty="0">
                <a:cs typeface="B Nazanin" panose="00000400000000000000" pitchFamily="2" charset="-78"/>
              </a:rPr>
              <a:t>غير </a:t>
            </a:r>
            <a:r>
              <a:rPr lang="fa-IR" sz="2800" dirty="0" smtClean="0">
                <a:cs typeface="B Nazanin" panose="00000400000000000000" pitchFamily="2" charset="-78"/>
              </a:rPr>
              <a:t>بهداشتی</a:t>
            </a:r>
          </a:p>
          <a:p>
            <a:pPr marL="0" indent="0" algn="r" rtl="1">
              <a:buNone/>
            </a:pPr>
            <a:r>
              <a:rPr lang="fa-IR" sz="2800" dirty="0" smtClean="0">
                <a:solidFill>
                  <a:srgbClr val="00B0F0"/>
                </a:solidFill>
                <a:cs typeface="B Nazanin" panose="00000400000000000000" pitchFamily="2" charset="-78"/>
              </a:rPr>
              <a:t>۳</a:t>
            </a:r>
            <a:r>
              <a:rPr lang="fa-IR" sz="2800" dirty="0" smtClean="0">
                <a:cs typeface="B Nazanin" panose="00000400000000000000" pitchFamily="2" charset="-78"/>
              </a:rPr>
              <a:t> -آلودگی </a:t>
            </a:r>
            <a:r>
              <a:rPr lang="fa-IR" sz="2800" dirty="0">
                <a:cs typeface="B Nazanin" panose="00000400000000000000" pitchFamily="2" charset="-78"/>
              </a:rPr>
              <a:t>خاک </a:t>
            </a:r>
          </a:p>
          <a:p>
            <a:pPr marL="0" indent="0" algn="r" rtl="1"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ترکيبات </a:t>
            </a:r>
            <a:r>
              <a:rPr lang="fa-IR" sz="2400" dirty="0">
                <a:cs typeface="B Nazanin" panose="00000400000000000000" pitchFamily="2" charset="-78"/>
              </a:rPr>
              <a:t>شيميايی و </a:t>
            </a:r>
            <a:r>
              <a:rPr lang="fa-IR" sz="2400" dirty="0" smtClean="0">
                <a:cs typeface="B Nazanin" panose="00000400000000000000" pitchFamily="2" charset="-78"/>
              </a:rPr>
              <a:t>عوامل بيولوژيکی </a:t>
            </a:r>
            <a:r>
              <a:rPr lang="fa-IR" sz="2400" dirty="0">
                <a:cs typeface="B Nazanin" panose="00000400000000000000" pitchFamily="2" charset="-78"/>
              </a:rPr>
              <a:t>(بيماری زا) از طريق زنجيره غذايی (خاک به گياه، </a:t>
            </a:r>
            <a:r>
              <a:rPr lang="fa-IR" sz="2400" dirty="0" smtClean="0">
                <a:cs typeface="B Nazanin" panose="00000400000000000000" pitchFamily="2" charset="-78"/>
              </a:rPr>
              <a:t>گياه به </a:t>
            </a:r>
            <a:r>
              <a:rPr lang="fa-IR" sz="2400" dirty="0">
                <a:cs typeface="B Nazanin" panose="00000400000000000000" pitchFamily="2" charset="-78"/>
              </a:rPr>
              <a:t>حيوان، حيوان به انسان و يا گياه مستقيم به انسان) به بدن </a:t>
            </a:r>
            <a:r>
              <a:rPr lang="fa-IR" sz="2400" dirty="0" smtClean="0">
                <a:cs typeface="B Nazanin" panose="00000400000000000000" pitchFamily="2" charset="-78"/>
              </a:rPr>
              <a:t>انسان وارد </a:t>
            </a:r>
            <a:r>
              <a:rPr lang="fa-IR" sz="2400" dirty="0">
                <a:cs typeface="B Nazanin" panose="00000400000000000000" pitchFamily="2" charset="-78"/>
              </a:rPr>
              <a:t>می شود</a:t>
            </a:r>
            <a:r>
              <a:rPr lang="fa-IR" sz="2400" dirty="0" smtClean="0">
                <a:cs typeface="B Nazanin" panose="00000400000000000000" pitchFamily="2" charset="-78"/>
              </a:rPr>
              <a:t>.</a:t>
            </a:r>
          </a:p>
          <a:p>
            <a:pPr marL="0" indent="0" algn="r" rtl="1">
              <a:buNone/>
            </a:pPr>
            <a:r>
              <a:rPr lang="fa-IR" sz="2800" dirty="0">
                <a:solidFill>
                  <a:srgbClr val="00B0F0"/>
                </a:solidFill>
                <a:cs typeface="B Nazanin" panose="00000400000000000000" pitchFamily="2" charset="-78"/>
              </a:rPr>
              <a:t>۴</a:t>
            </a:r>
            <a:r>
              <a:rPr lang="fa-IR" sz="2800" dirty="0">
                <a:cs typeface="B Nazanin" panose="00000400000000000000" pitchFamily="2" charset="-78"/>
              </a:rPr>
              <a:t> </a:t>
            </a:r>
            <a:r>
              <a:rPr lang="fa-IR" sz="2800" dirty="0" smtClean="0">
                <a:cs typeface="B Nazanin" panose="00000400000000000000" pitchFamily="2" charset="-78"/>
              </a:rPr>
              <a:t>-صدمه </a:t>
            </a:r>
            <a:r>
              <a:rPr lang="fa-IR" sz="2800" dirty="0">
                <a:cs typeface="B Nazanin" panose="00000400000000000000" pitchFamily="2" charset="-78"/>
              </a:rPr>
              <a:t>به حيات آبزيان</a:t>
            </a:r>
          </a:p>
          <a:p>
            <a:pPr marL="0" indent="0" algn="r" rtl="1">
              <a:buNone/>
            </a:pPr>
            <a:r>
              <a:rPr lang="fa-IR" sz="2800" dirty="0">
                <a:solidFill>
                  <a:srgbClr val="00B0F0"/>
                </a:solidFill>
                <a:cs typeface="B Nazanin" panose="00000400000000000000" pitchFamily="2" charset="-78"/>
              </a:rPr>
              <a:t>۵</a:t>
            </a:r>
            <a:r>
              <a:rPr lang="fa-IR" sz="2800" dirty="0">
                <a:cs typeface="B Nazanin" panose="00000400000000000000" pitchFamily="2" charset="-78"/>
              </a:rPr>
              <a:t> </a:t>
            </a:r>
            <a:r>
              <a:rPr lang="fa-IR" sz="2800" dirty="0" smtClean="0">
                <a:cs typeface="B Nazanin" panose="00000400000000000000" pitchFamily="2" charset="-78"/>
              </a:rPr>
              <a:t>-عدم </a:t>
            </a:r>
            <a:r>
              <a:rPr lang="fa-IR" sz="2800" dirty="0">
                <a:cs typeface="B Nazanin" panose="00000400000000000000" pitchFamily="2" charset="-78"/>
              </a:rPr>
              <a:t>امکان استفاده مجدد از پسآب حاصل از </a:t>
            </a:r>
            <a:r>
              <a:rPr lang="fa-IR" sz="2800" dirty="0" smtClean="0">
                <a:cs typeface="B Nazanin" panose="00000400000000000000" pitchFamily="2" charset="-78"/>
              </a:rPr>
              <a:t>تصفيه فاضلاب</a:t>
            </a:r>
          </a:p>
          <a:p>
            <a:pPr marL="0" indent="0" algn="r" rtl="1">
              <a:buNone/>
            </a:pPr>
            <a:r>
              <a:rPr lang="fa-IR" sz="2800" dirty="0">
                <a:solidFill>
                  <a:srgbClr val="00B0F0"/>
                </a:solidFill>
                <a:cs typeface="B Nazanin" panose="00000400000000000000" pitchFamily="2" charset="-78"/>
              </a:rPr>
              <a:t>۶ </a:t>
            </a:r>
            <a:r>
              <a:rPr lang="fa-IR" sz="2800" dirty="0">
                <a:cs typeface="B Nazanin" panose="00000400000000000000" pitchFamily="2" charset="-78"/>
              </a:rPr>
              <a:t>-</a:t>
            </a:r>
            <a:r>
              <a:rPr lang="fa-IR" sz="2800" dirty="0" smtClean="0">
                <a:solidFill>
                  <a:srgbClr val="00B0F0"/>
                </a:solidFill>
                <a:cs typeface="B Nazanin" panose="00000400000000000000" pitchFamily="2" charset="-78"/>
              </a:rPr>
              <a:t> </a:t>
            </a:r>
            <a:r>
              <a:rPr lang="fa-IR" sz="2800" dirty="0" smtClean="0">
                <a:cs typeface="B Nazanin" panose="00000400000000000000" pitchFamily="2" charset="-78"/>
              </a:rPr>
              <a:t>به </a:t>
            </a:r>
            <a:r>
              <a:rPr lang="fa-IR" sz="2800" dirty="0">
                <a:cs typeface="B Nazanin" panose="00000400000000000000" pitchFamily="2" charset="-78"/>
              </a:rPr>
              <a:t>منظور تحقق اصل پنجاهم قانون اساسی </a:t>
            </a:r>
            <a:endParaRPr lang="fa-IR" sz="2800" dirty="0" smtClean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000" dirty="0" smtClean="0">
                <a:cs typeface="B Nazanin" panose="00000400000000000000" pitchFamily="2" charset="-78"/>
              </a:rPr>
              <a:t>(درجمهوری </a:t>
            </a:r>
            <a:r>
              <a:rPr lang="fa-IR" sz="2000" dirty="0">
                <a:cs typeface="B Nazanin" panose="00000400000000000000" pitchFamily="2" charset="-78"/>
              </a:rPr>
              <a:t>اسلامی ايران، حفاظت محيط زيست که نسل </a:t>
            </a:r>
            <a:r>
              <a:rPr lang="fa-IR" sz="2000" dirty="0" smtClean="0">
                <a:cs typeface="B Nazanin" panose="00000400000000000000" pitchFamily="2" charset="-78"/>
              </a:rPr>
              <a:t>امروزو </a:t>
            </a:r>
            <a:r>
              <a:rPr lang="fa-IR" sz="2000" dirty="0">
                <a:cs typeface="B Nazanin" panose="00000400000000000000" pitchFamily="2" charset="-78"/>
              </a:rPr>
              <a:t>نسل های بعد بايد در آن حيات اجتماعی رو به رشدی </a:t>
            </a:r>
            <a:r>
              <a:rPr lang="fa-IR" sz="2000" dirty="0" smtClean="0">
                <a:cs typeface="B Nazanin" panose="00000400000000000000" pitchFamily="2" charset="-78"/>
              </a:rPr>
              <a:t>داشته باشند،</a:t>
            </a:r>
          </a:p>
          <a:p>
            <a:pPr marL="0" indent="0" algn="r" rtl="1">
              <a:buNone/>
            </a:pPr>
            <a:r>
              <a:rPr lang="fa-IR" sz="2000" dirty="0" smtClean="0">
                <a:cs typeface="B Nazanin" panose="00000400000000000000" pitchFamily="2" charset="-78"/>
              </a:rPr>
              <a:t> </a:t>
            </a:r>
            <a:r>
              <a:rPr lang="fa-IR" sz="2000" dirty="0">
                <a:cs typeface="B Nazanin" panose="00000400000000000000" pitchFamily="2" charset="-78"/>
              </a:rPr>
              <a:t>وظيفه عمومی تلقی می </a:t>
            </a:r>
            <a:r>
              <a:rPr lang="fa-IR" sz="2000" dirty="0" smtClean="0">
                <a:cs typeface="B Nazanin" panose="00000400000000000000" pitchFamily="2" charset="-78"/>
              </a:rPr>
              <a:t>شود)</a:t>
            </a:r>
            <a:endParaRPr lang="fa-IR" sz="2000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84708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2947" y="227067"/>
            <a:ext cx="6511507" cy="807648"/>
          </a:xfrm>
        </p:spPr>
        <p:txBody>
          <a:bodyPr>
            <a:normAutofit/>
          </a:bodyPr>
          <a:lstStyle/>
          <a:p>
            <a:pPr algn="r" rtl="1"/>
            <a:r>
              <a:rPr lang="fa-IR" sz="40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محدودیت های جمع آوری فاضلاب</a:t>
            </a:r>
            <a:endParaRPr lang="en-US" sz="40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8284" y="1191127"/>
            <a:ext cx="11538284" cy="5546557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2800" dirty="0" smtClean="0">
                <a:cs typeface="B Nazanin" panose="00000400000000000000" pitchFamily="2" charset="-78"/>
              </a:rPr>
              <a:t>اندازة بزرگتر لوله ها </a:t>
            </a:r>
          </a:p>
          <a:p>
            <a:pPr marL="0" indent="0" algn="r" rtl="1">
              <a:buNone/>
            </a:pPr>
            <a:r>
              <a:rPr lang="fa-IR" sz="2800" dirty="0" smtClean="0">
                <a:solidFill>
                  <a:srgbClr val="00B0F0"/>
                </a:solidFill>
                <a:cs typeface="B Nazanin" panose="00000400000000000000" pitchFamily="2" charset="-78"/>
              </a:rPr>
              <a:t>لزوم اجرای شیب مناسب ( معمولا بین 0/5 تا 5 درصد ولی بطور اصولی 2 درصد)</a:t>
            </a:r>
          </a:p>
          <a:p>
            <a:pPr marL="0" indent="0" algn="r" rtl="1">
              <a:buNone/>
            </a:pPr>
            <a:r>
              <a:rPr lang="fa-IR" sz="2800" dirty="0" smtClean="0">
                <a:cs typeface="B Nazanin" panose="00000400000000000000" pitchFamily="2" charset="-78"/>
              </a:rPr>
              <a:t> عدم امکان حرکتهای افقی با طول زیاد</a:t>
            </a:r>
          </a:p>
          <a:p>
            <a:pPr marL="0" indent="0" algn="r" rtl="1">
              <a:buNone/>
            </a:pPr>
            <a:r>
              <a:rPr lang="fa-IR" sz="2800" dirty="0" smtClean="0">
                <a:solidFill>
                  <a:srgbClr val="00B0F0"/>
                </a:solidFill>
                <a:cs typeface="B Nazanin" panose="00000400000000000000" pitchFamily="2" charset="-78"/>
              </a:rPr>
              <a:t> احتمال بیشتر گرفتگی و رعایت بهداشت </a:t>
            </a:r>
          </a:p>
          <a:p>
            <a:pPr marL="0" indent="0" algn="r" rtl="1">
              <a:buNone/>
            </a:pPr>
            <a:endParaRPr lang="fa-IR" sz="2800" dirty="0" smtClean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36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لوله کشی </a:t>
            </a:r>
            <a:r>
              <a:rPr lang="fa-IR" sz="3600" dirty="0">
                <a:solidFill>
                  <a:srgbClr val="C00000"/>
                </a:solidFill>
                <a:cs typeface="B Nazanin" panose="00000400000000000000" pitchFamily="2" charset="-78"/>
              </a:rPr>
              <a:t>فاضلاب خانگی </a:t>
            </a:r>
            <a:r>
              <a:rPr lang="fa-IR" sz="36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شامل</a:t>
            </a:r>
          </a:p>
          <a:p>
            <a:pPr algn="r" rtl="1"/>
            <a:r>
              <a:rPr lang="fa-IR" sz="2800" dirty="0" smtClean="0">
                <a:cs typeface="B Nazanin" panose="00000400000000000000" pitchFamily="2" charset="-78"/>
              </a:rPr>
              <a:t>لوله کشی </a:t>
            </a:r>
            <a:r>
              <a:rPr lang="fa-IR" sz="2800" dirty="0">
                <a:cs typeface="B Nazanin" panose="00000400000000000000" pitchFamily="2" charset="-78"/>
              </a:rPr>
              <a:t>مربوط به پساب سرویسهای بهداشتی، ظرفشویی و ...</a:t>
            </a:r>
          </a:p>
          <a:p>
            <a:pPr algn="r" rtl="1"/>
            <a:r>
              <a:rPr lang="fa-IR" sz="2800" dirty="0" smtClean="0">
                <a:cs typeface="B Nazanin" panose="00000400000000000000" pitchFamily="2" charset="-78"/>
              </a:rPr>
              <a:t>لوله کشی </a:t>
            </a:r>
            <a:r>
              <a:rPr lang="fa-IR" sz="2800" dirty="0">
                <a:cs typeface="B Nazanin" panose="00000400000000000000" pitchFamily="2" charset="-78"/>
              </a:rPr>
              <a:t>مربوط به تخلیه آب باران</a:t>
            </a:r>
          </a:p>
          <a:p>
            <a:pPr algn="r" rtl="1"/>
            <a:r>
              <a:rPr lang="fa-IR" sz="2800" dirty="0" smtClean="0">
                <a:cs typeface="B Nazanin" panose="00000400000000000000" pitchFamily="2" charset="-78"/>
              </a:rPr>
              <a:t>لوله کشی </a:t>
            </a:r>
            <a:r>
              <a:rPr lang="fa-IR" sz="2800" dirty="0">
                <a:cs typeface="B Nazanin" panose="00000400000000000000" pitchFamily="2" charset="-78"/>
              </a:rPr>
              <a:t>مربوط به هواکش</a:t>
            </a:r>
            <a:endParaRPr lang="fa-IR" sz="2800" dirty="0" smtClean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64923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2947" y="227067"/>
            <a:ext cx="6511507" cy="807648"/>
          </a:xfrm>
        </p:spPr>
        <p:txBody>
          <a:bodyPr>
            <a:normAutofit/>
          </a:bodyPr>
          <a:lstStyle/>
          <a:p>
            <a:pPr algn="r" rtl="1"/>
            <a:r>
              <a:rPr lang="fa-IR" sz="4000" b="1" dirty="0">
                <a:solidFill>
                  <a:srgbClr val="FF0000"/>
                </a:solidFill>
                <a:cs typeface="B Nazanin" panose="00000400000000000000" pitchFamily="2" charset="-78"/>
              </a:rPr>
              <a:t>جمع آوری فاضلاب خانگی</a:t>
            </a:r>
            <a:endParaRPr lang="en-US" sz="40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8284" y="1191127"/>
            <a:ext cx="11947358" cy="5799222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2800" dirty="0">
                <a:cs typeface="B Nazanin" panose="00000400000000000000" pitchFamily="2" charset="-78"/>
              </a:rPr>
              <a:t>به منظور جلوگيری از آلودگی محيط زندگی و جمع </a:t>
            </a:r>
            <a:r>
              <a:rPr lang="fa-IR" sz="2800" dirty="0" smtClean="0">
                <a:cs typeface="B Nazanin" panose="00000400000000000000" pitchFamily="2" charset="-78"/>
              </a:rPr>
              <a:t>آوری و </a:t>
            </a:r>
            <a:r>
              <a:rPr lang="fa-IR" sz="2800" dirty="0">
                <a:cs typeface="B Nazanin" panose="00000400000000000000" pitchFamily="2" charset="-78"/>
              </a:rPr>
              <a:t>هدايت فاضلاب ساختمان به محل دفع، نياز به يک </a:t>
            </a:r>
            <a:r>
              <a:rPr lang="fa-IR" sz="2800" dirty="0" smtClean="0">
                <a:cs typeface="B Nazanin" panose="00000400000000000000" pitchFamily="2" charset="-78"/>
              </a:rPr>
              <a:t>سيستم لوله </a:t>
            </a:r>
            <a:r>
              <a:rPr lang="fa-IR" sz="2800" dirty="0">
                <a:cs typeface="B Nazanin" panose="00000400000000000000" pitchFamily="2" charset="-78"/>
              </a:rPr>
              <a:t>کشی است</a:t>
            </a:r>
            <a:r>
              <a:rPr lang="fa-IR" sz="2800" dirty="0" smtClean="0">
                <a:cs typeface="B Nazanin" panose="00000400000000000000" pitchFamily="2" charset="-78"/>
              </a:rPr>
              <a:t>.</a:t>
            </a:r>
          </a:p>
          <a:p>
            <a:pPr marL="0" indent="0" algn="r" rtl="1">
              <a:buNone/>
            </a:pPr>
            <a:r>
              <a:rPr lang="fa-IR" sz="28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سيستم </a:t>
            </a:r>
            <a:r>
              <a:rPr lang="fa-IR" sz="2800" dirty="0">
                <a:solidFill>
                  <a:srgbClr val="C00000"/>
                </a:solidFill>
                <a:cs typeface="B Nazanin" panose="00000400000000000000" pitchFamily="2" charset="-78"/>
              </a:rPr>
              <a:t>بايد </a:t>
            </a:r>
            <a:r>
              <a:rPr lang="fa-IR" sz="28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:</a:t>
            </a:r>
          </a:p>
          <a:p>
            <a:pPr marL="0" indent="0" algn="r" rtl="1">
              <a:buNone/>
            </a:pPr>
            <a:r>
              <a:rPr lang="fa-IR" sz="2800" dirty="0" smtClean="0">
                <a:cs typeface="B Nazanin" panose="00000400000000000000" pitchFamily="2" charset="-78"/>
              </a:rPr>
              <a:t>کمترين </a:t>
            </a:r>
            <a:r>
              <a:rPr lang="fa-IR" sz="2800" dirty="0">
                <a:cs typeface="B Nazanin" panose="00000400000000000000" pitchFamily="2" charset="-78"/>
              </a:rPr>
              <a:t>طول لوله </a:t>
            </a:r>
            <a:endParaRPr lang="fa-IR" sz="2800" dirty="0" smtClean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800" dirty="0" smtClean="0">
                <a:solidFill>
                  <a:srgbClr val="00B0F0"/>
                </a:solidFill>
                <a:cs typeface="B Nazanin" panose="00000400000000000000" pitchFamily="2" charset="-78"/>
              </a:rPr>
              <a:t>دفع </a:t>
            </a:r>
            <a:r>
              <a:rPr lang="fa-IR" sz="2800" dirty="0">
                <a:solidFill>
                  <a:srgbClr val="00B0F0"/>
                </a:solidFill>
                <a:cs typeface="B Nazanin" panose="00000400000000000000" pitchFamily="2" charset="-78"/>
              </a:rPr>
              <a:t>سريع فاضلاب </a:t>
            </a:r>
          </a:p>
          <a:p>
            <a:pPr marL="0" indent="0" algn="r" rtl="1">
              <a:buNone/>
            </a:pPr>
            <a:r>
              <a:rPr lang="fa-IR" sz="2800" dirty="0">
                <a:cs typeface="B Nazanin" panose="00000400000000000000" pitchFamily="2" charset="-78"/>
              </a:rPr>
              <a:t>جلوگيری از </a:t>
            </a:r>
            <a:r>
              <a:rPr lang="fa-IR" sz="2800" dirty="0" smtClean="0">
                <a:cs typeface="B Nazanin" panose="00000400000000000000" pitchFamily="2" charset="-78"/>
              </a:rPr>
              <a:t>گرفتگی</a:t>
            </a:r>
          </a:p>
          <a:p>
            <a:pPr marL="0" indent="0" algn="r" rtl="1">
              <a:buNone/>
            </a:pPr>
            <a:r>
              <a:rPr lang="fa-IR" sz="2800" dirty="0" smtClean="0">
                <a:solidFill>
                  <a:srgbClr val="00B0F0"/>
                </a:solidFill>
                <a:cs typeface="B Nazanin" panose="00000400000000000000" pitchFamily="2" charset="-78"/>
              </a:rPr>
              <a:t>لوله </a:t>
            </a:r>
            <a:r>
              <a:rPr lang="fa-IR" sz="2800" dirty="0">
                <a:solidFill>
                  <a:srgbClr val="00B0F0"/>
                </a:solidFill>
                <a:cs typeface="B Nazanin" panose="00000400000000000000" pitchFamily="2" charset="-78"/>
              </a:rPr>
              <a:t>هايی با قطر </a:t>
            </a:r>
            <a:r>
              <a:rPr lang="fa-IR" sz="2800" dirty="0" smtClean="0">
                <a:solidFill>
                  <a:srgbClr val="00B0F0"/>
                </a:solidFill>
                <a:cs typeface="B Nazanin" panose="00000400000000000000" pitchFamily="2" charset="-78"/>
              </a:rPr>
              <a:t>مناسب</a:t>
            </a:r>
          </a:p>
          <a:p>
            <a:pPr marL="0" indent="0" algn="r" rtl="1">
              <a:buNone/>
            </a:pPr>
            <a:r>
              <a:rPr lang="fa-IR" sz="2800" dirty="0" smtClean="0">
                <a:cs typeface="B Nazanin" panose="00000400000000000000" pitchFamily="2" charset="-78"/>
              </a:rPr>
              <a:t> </a:t>
            </a:r>
            <a:r>
              <a:rPr lang="fa-IR" sz="2800" dirty="0">
                <a:cs typeface="B Nazanin" panose="00000400000000000000" pitchFamily="2" charset="-78"/>
              </a:rPr>
              <a:t>شيب بندی </a:t>
            </a:r>
            <a:r>
              <a:rPr lang="fa-IR" sz="2800" dirty="0" smtClean="0">
                <a:cs typeface="B Nazanin" panose="00000400000000000000" pitchFamily="2" charset="-78"/>
              </a:rPr>
              <a:t>مناسب لوله </a:t>
            </a:r>
            <a:r>
              <a:rPr lang="fa-IR" sz="2800" dirty="0">
                <a:cs typeface="B Nazanin" panose="00000400000000000000" pitchFamily="2" charset="-78"/>
              </a:rPr>
              <a:t>ها </a:t>
            </a:r>
            <a:endParaRPr lang="fa-IR" sz="2800" dirty="0" smtClean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800" dirty="0" smtClean="0">
                <a:solidFill>
                  <a:srgbClr val="00B0F0"/>
                </a:solidFill>
                <a:cs typeface="B Nazanin" panose="00000400000000000000" pitchFamily="2" charset="-78"/>
              </a:rPr>
              <a:t>استفاده </a:t>
            </a:r>
            <a:r>
              <a:rPr lang="fa-IR" sz="2800" dirty="0">
                <a:solidFill>
                  <a:srgbClr val="00B0F0"/>
                </a:solidFill>
                <a:cs typeface="B Nazanin" panose="00000400000000000000" pitchFamily="2" charset="-78"/>
              </a:rPr>
              <a:t>از وصاله های ۴۵ درجه (زانو، سه راه </a:t>
            </a:r>
            <a:r>
              <a:rPr lang="fa-IR" sz="2800">
                <a:solidFill>
                  <a:srgbClr val="00B0F0"/>
                </a:solidFill>
                <a:cs typeface="B Nazanin" panose="00000400000000000000" pitchFamily="2" charset="-78"/>
              </a:rPr>
              <a:t>و</a:t>
            </a:r>
            <a:r>
              <a:rPr lang="fa-IR" sz="2800" smtClean="0">
                <a:solidFill>
                  <a:srgbClr val="00B0F0"/>
                </a:solidFill>
                <a:cs typeface="B Nazanin" panose="00000400000000000000" pitchFamily="2" charset="-78"/>
              </a:rPr>
              <a:t>…)</a:t>
            </a:r>
            <a:endParaRPr lang="fa-IR" sz="2800" dirty="0">
              <a:solidFill>
                <a:srgbClr val="00B0F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89176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2947" y="227067"/>
            <a:ext cx="6511507" cy="807648"/>
          </a:xfrm>
        </p:spPr>
        <p:txBody>
          <a:bodyPr>
            <a:normAutofit/>
          </a:bodyPr>
          <a:lstStyle/>
          <a:p>
            <a:pPr algn="r" rtl="1"/>
            <a:r>
              <a:rPr lang="fa-IR" sz="4000" b="1" dirty="0">
                <a:solidFill>
                  <a:srgbClr val="FF0000"/>
                </a:solidFill>
                <a:cs typeface="B Nazanin" panose="00000400000000000000" pitchFamily="2" charset="-78"/>
              </a:rPr>
              <a:t>جمع آوری فاضلاب خانگی</a:t>
            </a:r>
            <a:endParaRPr lang="en-US" sz="40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89973"/>
            <a:ext cx="11444454" cy="5800376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3200" dirty="0" smtClean="0">
                <a:cs typeface="B Nazanin" panose="00000400000000000000" pitchFamily="2" charset="-78"/>
              </a:rPr>
              <a:t>جمع آوری و انتقال فاضلاب توسط لوله های </a:t>
            </a:r>
            <a:r>
              <a:rPr lang="fa-IR" sz="32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پلیمری</a:t>
            </a:r>
            <a:r>
              <a:rPr lang="fa-IR" sz="3200" dirty="0">
                <a:cs typeface="B Nazanin" panose="00000400000000000000" pitchFamily="2" charset="-78"/>
              </a:rPr>
              <a:t> و </a:t>
            </a:r>
            <a:r>
              <a:rPr lang="fa-IR" sz="32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چدنی</a:t>
            </a:r>
            <a:r>
              <a:rPr lang="fa-IR" sz="3200" dirty="0" smtClean="0">
                <a:cs typeface="B Nazanin" panose="00000400000000000000" pitchFamily="2" charset="-78"/>
              </a:rPr>
              <a:t> صورت می گیرد.</a:t>
            </a:r>
          </a:p>
          <a:p>
            <a:pPr marL="0" indent="0" algn="r" rtl="1"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در اندازه های </a:t>
            </a:r>
            <a:r>
              <a:rPr lang="fa-IR" sz="2400" dirty="0" smtClean="0">
                <a:solidFill>
                  <a:srgbClr val="00B0F0"/>
                </a:solidFill>
                <a:cs typeface="B Nazanin" panose="00000400000000000000" pitchFamily="2" charset="-78"/>
              </a:rPr>
              <a:t>کمتر از 2 اینچ </a:t>
            </a:r>
            <a:r>
              <a:rPr lang="fa-IR" sz="2400" dirty="0" smtClean="0">
                <a:cs typeface="B Nazanin" panose="00000400000000000000" pitchFamily="2" charset="-78"/>
              </a:rPr>
              <a:t>و فقط برای انشعاب کوتاه سینک یا دستشویی و یا انشعابات ونت( لوله های </a:t>
            </a:r>
            <a:r>
              <a:rPr lang="fa-IR" sz="24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گالوانیزه) </a:t>
            </a:r>
          </a:p>
          <a:p>
            <a:pPr marL="0" indent="0" algn="r" rtl="1">
              <a:buNone/>
            </a:pPr>
            <a:endParaRPr lang="fa-IR" sz="2400" dirty="0" smtClean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32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لوله های </a:t>
            </a:r>
            <a:r>
              <a:rPr lang="fa-IR" sz="3200" dirty="0">
                <a:solidFill>
                  <a:srgbClr val="C00000"/>
                </a:solidFill>
                <a:cs typeface="B Nazanin" panose="00000400000000000000" pitchFamily="2" charset="-78"/>
              </a:rPr>
              <a:t>پلیمری </a:t>
            </a:r>
            <a:endParaRPr lang="fa-IR" sz="3200" dirty="0" smtClean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algn="r" rtl="1">
              <a:buFont typeface="Courier New" panose="02070409020205090404" pitchFamily="49" charset="0"/>
              <a:buChar char="o"/>
            </a:pPr>
            <a:r>
              <a:rPr lang="fa-IR" sz="2800" dirty="0" smtClean="0">
                <a:cs typeface="B Nazanin" panose="00000400000000000000" pitchFamily="2" charset="-78"/>
              </a:rPr>
              <a:t>سبک </a:t>
            </a:r>
            <a:r>
              <a:rPr lang="fa-IR" sz="2800" dirty="0">
                <a:cs typeface="B Nazanin" panose="00000400000000000000" pitchFamily="2" charset="-78"/>
              </a:rPr>
              <a:t>و </a:t>
            </a:r>
            <a:r>
              <a:rPr lang="fa-IR" sz="2800" dirty="0" smtClean="0">
                <a:cs typeface="B Nazanin" panose="00000400000000000000" pitchFamily="2" charset="-78"/>
              </a:rPr>
              <a:t>انعطاف پذیر </a:t>
            </a:r>
            <a:r>
              <a:rPr lang="fa-IR" sz="2800" dirty="0">
                <a:cs typeface="B Nazanin" panose="00000400000000000000" pitchFamily="2" charset="-78"/>
              </a:rPr>
              <a:t>هستند </a:t>
            </a:r>
            <a:endParaRPr lang="fa-IR" sz="2800" dirty="0" smtClean="0">
              <a:cs typeface="B Nazanin" panose="00000400000000000000" pitchFamily="2" charset="-78"/>
            </a:endParaRPr>
          </a:p>
          <a:p>
            <a:pPr algn="r" rtl="1">
              <a:buFont typeface="Courier New" panose="02070409020205090404" pitchFamily="49" charset="0"/>
              <a:buChar char="o"/>
            </a:pPr>
            <a:r>
              <a:rPr lang="fa-IR" sz="2800" dirty="0" smtClean="0">
                <a:cs typeface="B Nazanin" panose="00000400000000000000" pitchFamily="2" charset="-78"/>
              </a:rPr>
              <a:t>با </a:t>
            </a:r>
            <a:r>
              <a:rPr lang="fa-IR" sz="2800" dirty="0">
                <a:cs typeface="B Nazanin" panose="00000400000000000000" pitchFamily="2" charset="-78"/>
              </a:rPr>
              <a:t>اتصال گرم و جوش به خوبی </a:t>
            </a:r>
            <a:r>
              <a:rPr lang="fa-IR" sz="2800" dirty="0" smtClean="0">
                <a:cs typeface="B Nazanin" panose="00000400000000000000" pitchFamily="2" charset="-78"/>
              </a:rPr>
              <a:t>آب بند می شوند </a:t>
            </a:r>
          </a:p>
          <a:p>
            <a:pPr algn="r" rtl="1">
              <a:buFont typeface="Courier New" panose="02070409020205090404" pitchFamily="49" charset="0"/>
              <a:buChar char="o"/>
            </a:pPr>
            <a:r>
              <a:rPr lang="fa-IR" sz="2800" dirty="0" smtClean="0">
                <a:cs typeface="B Nazanin" panose="00000400000000000000" pitchFamily="2" charset="-78"/>
              </a:rPr>
              <a:t>اما </a:t>
            </a:r>
            <a:r>
              <a:rPr lang="fa-IR" sz="2800" dirty="0">
                <a:cs typeface="B Nazanin" panose="00000400000000000000" pitchFamily="2" charset="-78"/>
              </a:rPr>
              <a:t>از </a:t>
            </a:r>
            <a:r>
              <a:rPr lang="fa-IR" sz="2800" dirty="0" smtClean="0">
                <a:cs typeface="B Nazanin" panose="00000400000000000000" pitchFamily="2" charset="-78"/>
              </a:rPr>
              <a:t>نظر اتصال </a:t>
            </a:r>
            <a:r>
              <a:rPr lang="fa-IR" sz="2800" dirty="0">
                <a:cs typeface="B Nazanin" panose="00000400000000000000" pitchFamily="2" charset="-78"/>
              </a:rPr>
              <a:t>به برخی تجهیزات به خصوص سیفون و توالت شرقی نقطه </a:t>
            </a:r>
            <a:r>
              <a:rPr lang="fa-IR" sz="2800" dirty="0" smtClean="0">
                <a:cs typeface="B Nazanin" panose="00000400000000000000" pitchFamily="2" charset="-78"/>
              </a:rPr>
              <a:t>ضعف هایی </a:t>
            </a:r>
            <a:r>
              <a:rPr lang="fa-IR" sz="2800" dirty="0">
                <a:cs typeface="B Nazanin" panose="00000400000000000000" pitchFamily="2" charset="-78"/>
              </a:rPr>
              <a:t>دارند.</a:t>
            </a:r>
          </a:p>
        </p:txBody>
      </p:sp>
    </p:spTree>
    <p:extLst>
      <p:ext uri="{BB962C8B-B14F-4D97-AF65-F5344CB8AC3E}">
        <p14:creationId xmlns:p14="http://schemas.microsoft.com/office/powerpoint/2010/main" val="538634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2947" y="227067"/>
            <a:ext cx="6511507" cy="807648"/>
          </a:xfrm>
        </p:spPr>
        <p:txBody>
          <a:bodyPr>
            <a:normAutofit/>
          </a:bodyPr>
          <a:lstStyle/>
          <a:p>
            <a:pPr algn="r" rtl="1"/>
            <a:r>
              <a:rPr lang="fa-IR" sz="4000" b="1" dirty="0">
                <a:solidFill>
                  <a:srgbClr val="FF0000"/>
                </a:solidFill>
                <a:cs typeface="B Nazanin" panose="00000400000000000000" pitchFamily="2" charset="-78"/>
              </a:rPr>
              <a:t>جمع آوری فاضلاب خانگی</a:t>
            </a:r>
            <a:endParaRPr lang="en-US" sz="40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27341"/>
            <a:ext cx="11586575" cy="5863007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3200" dirty="0" smtClean="0">
                <a:cs typeface="B Nazanin" panose="00000400000000000000" pitchFamily="2" charset="-78"/>
              </a:rPr>
              <a:t>جمع آوری و انتقال فاضلاب توسط لوله های </a:t>
            </a:r>
            <a:r>
              <a:rPr lang="fa-IR" sz="32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چدنی</a:t>
            </a:r>
            <a:r>
              <a:rPr lang="fa-IR" sz="3200" dirty="0" smtClean="0">
                <a:cs typeface="B Nazanin" panose="00000400000000000000" pitchFamily="2" charset="-78"/>
              </a:rPr>
              <a:t> و </a:t>
            </a:r>
            <a:r>
              <a:rPr lang="fa-IR" sz="32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پلیمری</a:t>
            </a:r>
            <a:r>
              <a:rPr lang="fa-IR" sz="3200" dirty="0" smtClean="0">
                <a:cs typeface="B Nazanin" panose="00000400000000000000" pitchFamily="2" charset="-78"/>
              </a:rPr>
              <a:t> صورت می گیرد.</a:t>
            </a:r>
          </a:p>
          <a:p>
            <a:pPr marL="0" indent="0" algn="r" rtl="1"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در اندازه های </a:t>
            </a:r>
            <a:r>
              <a:rPr lang="fa-IR" sz="2400" dirty="0" smtClean="0">
                <a:solidFill>
                  <a:srgbClr val="00B0F0"/>
                </a:solidFill>
                <a:cs typeface="B Nazanin" panose="00000400000000000000" pitchFamily="2" charset="-78"/>
              </a:rPr>
              <a:t>کمتر از 2 اینچ </a:t>
            </a:r>
            <a:r>
              <a:rPr lang="fa-IR" sz="2400" dirty="0" smtClean="0">
                <a:cs typeface="B Nazanin" panose="00000400000000000000" pitchFamily="2" charset="-78"/>
              </a:rPr>
              <a:t>و فقط برای انشعاب کوتاه سینک یا دستشویی و یا انشعابات ونت( لوله های </a:t>
            </a:r>
            <a:r>
              <a:rPr lang="fa-IR" sz="24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گالوانیزه) </a:t>
            </a:r>
          </a:p>
          <a:p>
            <a:pPr marL="0" indent="0" algn="r" rtl="1">
              <a:buNone/>
            </a:pPr>
            <a:endParaRPr lang="fa-IR" sz="2400" dirty="0" smtClean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32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لوله های چدنی</a:t>
            </a:r>
          </a:p>
          <a:p>
            <a:pPr algn="r" rtl="1">
              <a:buFont typeface="Arial" panose="020B0604020202090204" pitchFamily="34" charset="0"/>
              <a:buChar char="•"/>
            </a:pPr>
            <a:r>
              <a:rPr lang="fa-IR" sz="3200" dirty="0" smtClean="0">
                <a:cs typeface="B Nazanin" panose="00000400000000000000" pitchFamily="2" charset="-78"/>
              </a:rPr>
              <a:t> </a:t>
            </a:r>
            <a:r>
              <a:rPr lang="fa-IR" sz="2800" dirty="0" smtClean="0">
                <a:cs typeface="B Nazanin" panose="00000400000000000000" pitchFamily="2" charset="-78"/>
              </a:rPr>
              <a:t>سنتی ترین جنس برای لوله های فاضلاب است و استحکام مکانیکی نسبتاً خوبی دارد.</a:t>
            </a:r>
            <a:endParaRPr lang="fa-IR" sz="2800" dirty="0" smtClean="0">
              <a:solidFill>
                <a:srgbClr val="00B0F0"/>
              </a:solidFill>
              <a:cs typeface="B Nazanin" panose="00000400000000000000" pitchFamily="2" charset="-78"/>
            </a:endParaRPr>
          </a:p>
          <a:p>
            <a:pPr algn="r" rtl="1">
              <a:buFont typeface="Arial" panose="020B0604020202090204" pitchFamily="34" charset="0"/>
              <a:buChar char="•"/>
            </a:pPr>
            <a:r>
              <a:rPr lang="fa-IR" sz="2800" dirty="0" smtClean="0">
                <a:solidFill>
                  <a:srgbClr val="00B0F0"/>
                </a:solidFill>
                <a:cs typeface="B Nazanin" panose="00000400000000000000" pitchFamily="2" charset="-78"/>
              </a:rPr>
              <a:t>ترد و شکننده </a:t>
            </a:r>
            <a:r>
              <a:rPr lang="fa-IR" sz="2800" dirty="0" smtClean="0">
                <a:cs typeface="B Nazanin" panose="00000400000000000000" pitchFamily="2" charset="-78"/>
              </a:rPr>
              <a:t>هستند و دارای </a:t>
            </a:r>
            <a:r>
              <a:rPr lang="fa-IR" sz="2800" dirty="0" smtClean="0">
                <a:solidFill>
                  <a:srgbClr val="00B0F0"/>
                </a:solidFill>
                <a:cs typeface="B Nazanin" panose="00000400000000000000" pitchFamily="2" charset="-78"/>
              </a:rPr>
              <a:t>وزن زیاد </a:t>
            </a:r>
            <a:r>
              <a:rPr lang="fa-IR" sz="2800" dirty="0" smtClean="0">
                <a:cs typeface="B Nazanin" panose="00000400000000000000" pitchFamily="2" charset="-78"/>
              </a:rPr>
              <a:t>می باشند.</a:t>
            </a:r>
          </a:p>
          <a:p>
            <a:pPr algn="r" rtl="1">
              <a:buFont typeface="Arial" panose="020B0604020202090204" pitchFamily="34" charset="0"/>
              <a:buChar char="•"/>
            </a:pPr>
            <a:r>
              <a:rPr lang="fa-IR" sz="2800" dirty="0" smtClean="0">
                <a:cs typeface="B Nazanin" panose="00000400000000000000" pitchFamily="2" charset="-78"/>
              </a:rPr>
              <a:t> سطح داخلی لوله های چدنی </a:t>
            </a:r>
            <a:r>
              <a:rPr lang="fa-IR" sz="2800" dirty="0" smtClean="0">
                <a:solidFill>
                  <a:srgbClr val="00B0F0"/>
                </a:solidFill>
                <a:cs typeface="B Nazanin" panose="00000400000000000000" pitchFamily="2" charset="-78"/>
              </a:rPr>
              <a:t>مضرس</a:t>
            </a:r>
            <a:r>
              <a:rPr lang="fa-IR" sz="2800" dirty="0" smtClean="0">
                <a:cs typeface="B Nazanin" panose="00000400000000000000" pitchFamily="2" charset="-78"/>
              </a:rPr>
              <a:t> است و همین باعث افزایش رسوب گذاری در آنها میشود.</a:t>
            </a:r>
          </a:p>
          <a:p>
            <a:pPr algn="r" rtl="1">
              <a:buFont typeface="Arial" panose="020B0604020202090204" pitchFamily="34" charset="0"/>
              <a:buChar char="•"/>
            </a:pPr>
            <a:r>
              <a:rPr lang="fa-IR" sz="2800" dirty="0" smtClean="0">
                <a:cs typeface="B Nazanin" panose="00000400000000000000" pitchFamily="2" charset="-78"/>
              </a:rPr>
              <a:t> لوله های چدنی برای پساب آزمایشگاهها و به طور کلی پساب اسیدی مناسب نیست و بهتر است برای این پساب ها از لوله های پلیمری استفاده شود. </a:t>
            </a:r>
          </a:p>
          <a:p>
            <a:pPr algn="r" rtl="1">
              <a:buFont typeface="Arial" panose="020B0604020202090204" pitchFamily="34" charset="0"/>
              <a:buChar char="•"/>
            </a:pPr>
            <a:r>
              <a:rPr lang="fa-IR" sz="2800" dirty="0" smtClean="0">
                <a:cs typeface="B Nazanin" panose="00000400000000000000" pitchFamily="2" charset="-78"/>
              </a:rPr>
              <a:t>جهت اتصال و آب بندی لوله های چدنی از سرب و کنف استفاده میشود.</a:t>
            </a:r>
          </a:p>
        </p:txBody>
      </p:sp>
    </p:spTree>
    <p:extLst>
      <p:ext uri="{BB962C8B-B14F-4D97-AF65-F5344CB8AC3E}">
        <p14:creationId xmlns:p14="http://schemas.microsoft.com/office/powerpoint/2010/main" val="3748179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83891" y="263048"/>
            <a:ext cx="8292230" cy="784194"/>
          </a:xfrm>
        </p:spPr>
        <p:txBody>
          <a:bodyPr>
            <a:normAutofit/>
          </a:bodyPr>
          <a:lstStyle/>
          <a:p>
            <a:pPr algn="r" rtl="1"/>
            <a:r>
              <a:rPr lang="fa-IR" sz="4000" b="1" dirty="0">
                <a:solidFill>
                  <a:srgbClr val="FF0000"/>
                </a:solidFill>
                <a:cs typeface="B Nazanin" panose="00000400000000000000" pitchFamily="2" charset="-78"/>
              </a:rPr>
              <a:t>اجزای اصلی سيستم جمع آوری فاضلاب </a:t>
            </a:r>
            <a:r>
              <a:rPr lang="fa-IR" sz="40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خانگی</a:t>
            </a:r>
            <a:endParaRPr lang="en-US" sz="40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8284" y="1191127"/>
            <a:ext cx="11947358" cy="5799222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2800" dirty="0">
                <a:cs typeface="B Nazanin" panose="00000400000000000000" pitchFamily="2" charset="-78"/>
              </a:rPr>
              <a:t> </a:t>
            </a:r>
            <a:r>
              <a:rPr lang="fa-IR" sz="2800" dirty="0">
                <a:solidFill>
                  <a:srgbClr val="00B0F0"/>
                </a:solidFill>
                <a:cs typeface="B Nazanin" panose="00000400000000000000" pitchFamily="2" charset="-78"/>
              </a:rPr>
              <a:t>سيفون </a:t>
            </a:r>
            <a:r>
              <a:rPr lang="fa-IR" sz="2800" dirty="0" smtClean="0">
                <a:solidFill>
                  <a:srgbClr val="00B0F0"/>
                </a:solidFill>
                <a:cs typeface="B Nazanin" panose="00000400000000000000" pitchFamily="2" charset="-78"/>
              </a:rPr>
              <a:t>: </a:t>
            </a:r>
          </a:p>
          <a:p>
            <a:pPr marL="0" indent="0" algn="r" rtl="1">
              <a:buNone/>
            </a:pPr>
            <a:r>
              <a:rPr lang="fa-IR" sz="2800" dirty="0" smtClean="0">
                <a:cs typeface="B Nazanin" panose="00000400000000000000" pitchFamily="2" charset="-78"/>
              </a:rPr>
              <a:t>وسيله </a:t>
            </a:r>
            <a:r>
              <a:rPr lang="fa-IR" sz="2800" dirty="0">
                <a:cs typeface="B Nazanin" panose="00000400000000000000" pitchFamily="2" charset="-78"/>
              </a:rPr>
              <a:t>ای است که از يک طرف به </a:t>
            </a:r>
            <a:r>
              <a:rPr lang="fa-IR" sz="2800" dirty="0" smtClean="0">
                <a:cs typeface="B Nazanin" panose="00000400000000000000" pitchFamily="2" charset="-78"/>
              </a:rPr>
              <a:t>وسيله بهداشتی </a:t>
            </a:r>
            <a:r>
              <a:rPr lang="fa-IR" sz="2800" dirty="0">
                <a:cs typeface="B Nazanin" panose="00000400000000000000" pitchFamily="2" charset="-78"/>
              </a:rPr>
              <a:t>و از طرف ديگر به شاخه افقی فاضلاب اتصال دارد.</a:t>
            </a:r>
          </a:p>
          <a:p>
            <a:pPr marL="0" indent="0" algn="r" rtl="1">
              <a:buNone/>
            </a:pPr>
            <a:r>
              <a:rPr lang="fa-IR" sz="2800" dirty="0">
                <a:cs typeface="B Nazanin" panose="00000400000000000000" pitchFamily="2" charset="-78"/>
              </a:rPr>
              <a:t>وجود آب در داخل سيفون باعث جلوگيری از عبور هوا و </a:t>
            </a:r>
            <a:r>
              <a:rPr lang="fa-IR" sz="2800" dirty="0" smtClean="0">
                <a:cs typeface="B Nazanin" panose="00000400000000000000" pitchFamily="2" charset="-78"/>
              </a:rPr>
              <a:t>گازدرون </a:t>
            </a:r>
            <a:r>
              <a:rPr lang="fa-IR" sz="2800" dirty="0">
                <a:cs typeface="B Nazanin" panose="00000400000000000000" pitchFamily="2" charset="-78"/>
              </a:rPr>
              <a:t>شبکه به داخل ساختمان می شود.</a:t>
            </a:r>
          </a:p>
          <a:p>
            <a:pPr marL="0" indent="0" algn="r" rtl="1">
              <a:buNone/>
            </a:pPr>
            <a:r>
              <a:rPr lang="fa-IR" sz="2800" dirty="0">
                <a:solidFill>
                  <a:srgbClr val="00B0F0"/>
                </a:solidFill>
                <a:cs typeface="B Nazanin" panose="00000400000000000000" pitchFamily="2" charset="-78"/>
              </a:rPr>
              <a:t> لوله افقی فاضلاب: </a:t>
            </a:r>
            <a:endParaRPr lang="fa-IR" sz="2800" dirty="0" smtClean="0">
              <a:solidFill>
                <a:srgbClr val="00B0F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از </a:t>
            </a:r>
            <a:r>
              <a:rPr lang="fa-IR" sz="2400" dirty="0">
                <a:cs typeface="B Nazanin" panose="00000400000000000000" pitchFamily="2" charset="-78"/>
              </a:rPr>
              <a:t>اين لوله برای انتقال </a:t>
            </a:r>
            <a:r>
              <a:rPr lang="fa-IR" sz="2400" dirty="0" smtClean="0">
                <a:cs typeface="B Nazanin" panose="00000400000000000000" pitchFamily="2" charset="-78"/>
              </a:rPr>
              <a:t>فاضلاب از </a:t>
            </a:r>
            <a:r>
              <a:rPr lang="fa-IR" sz="2400" dirty="0">
                <a:cs typeface="B Nazanin" panose="00000400000000000000" pitchFamily="2" charset="-78"/>
              </a:rPr>
              <a:t>سيفون به لوله قائم فاضلاب استفاده می شود</a:t>
            </a:r>
            <a:r>
              <a:rPr lang="fa-IR" sz="2400" dirty="0" smtClean="0">
                <a:cs typeface="B Nazanin" panose="00000400000000000000" pitchFamily="2" charset="-78"/>
              </a:rPr>
              <a:t>. </a:t>
            </a:r>
          </a:p>
          <a:p>
            <a:pPr marL="0" indent="0" algn="r" rtl="1">
              <a:buNone/>
            </a:pPr>
            <a:r>
              <a:rPr lang="fa-IR" sz="2800" dirty="0">
                <a:solidFill>
                  <a:srgbClr val="00B0F0"/>
                </a:solidFill>
                <a:cs typeface="B Nazanin" panose="00000400000000000000" pitchFamily="2" charset="-78"/>
              </a:rPr>
              <a:t> لوله قائم فاضلاب</a:t>
            </a:r>
            <a:r>
              <a:rPr lang="fa-IR" sz="2800" dirty="0" smtClean="0">
                <a:solidFill>
                  <a:srgbClr val="00B0F0"/>
                </a:solidFill>
                <a:cs typeface="B Nazanin" panose="00000400000000000000" pitchFamily="2" charset="-78"/>
              </a:rPr>
              <a:t>:</a:t>
            </a:r>
          </a:p>
          <a:p>
            <a:pPr marL="0" indent="0" algn="r" rtl="1">
              <a:buNone/>
            </a:pPr>
            <a:r>
              <a:rPr lang="fa-IR" sz="2800" dirty="0" smtClean="0">
                <a:cs typeface="B Nazanin" panose="00000400000000000000" pitchFamily="2" charset="-78"/>
              </a:rPr>
              <a:t> </a:t>
            </a:r>
            <a:r>
              <a:rPr lang="fa-IR" sz="2400" dirty="0">
                <a:cs typeface="B Nazanin" panose="00000400000000000000" pitchFamily="2" charset="-78"/>
              </a:rPr>
              <a:t>فاضلاب از </a:t>
            </a:r>
            <a:r>
              <a:rPr lang="fa-IR" sz="2400" dirty="0" smtClean="0">
                <a:cs typeface="B Nazanin" panose="00000400000000000000" pitchFamily="2" charset="-78"/>
              </a:rPr>
              <a:t>طريق لوله </a:t>
            </a:r>
            <a:r>
              <a:rPr lang="fa-IR" sz="2400" dirty="0">
                <a:cs typeface="B Nazanin" panose="00000400000000000000" pitchFamily="2" charset="-78"/>
              </a:rPr>
              <a:t>های </a:t>
            </a:r>
            <a:r>
              <a:rPr lang="fa-IR" sz="2400" dirty="0" smtClean="0">
                <a:cs typeface="B Nazanin" panose="00000400000000000000" pitchFamily="2" charset="-78"/>
              </a:rPr>
              <a:t>افقی هر </a:t>
            </a:r>
            <a:r>
              <a:rPr lang="fa-IR" sz="2400" dirty="0">
                <a:cs typeface="B Nazanin" panose="00000400000000000000" pitchFamily="2" charset="-78"/>
              </a:rPr>
              <a:t>طبقه وارد لوله قائم شده به طرف </a:t>
            </a:r>
            <a:r>
              <a:rPr lang="fa-IR" sz="2400" dirty="0" smtClean="0">
                <a:cs typeface="B Nazanin" panose="00000400000000000000" pitchFamily="2" charset="-78"/>
              </a:rPr>
              <a:t>پايين </a:t>
            </a:r>
            <a:r>
              <a:rPr lang="fa-IR" sz="2400" dirty="0">
                <a:cs typeface="B Nazanin" panose="00000400000000000000" pitchFamily="2" charset="-78"/>
              </a:rPr>
              <a:t>حرکت می کند</a:t>
            </a:r>
            <a:r>
              <a:rPr lang="fa-IR" sz="2800" dirty="0" smtClean="0">
                <a:cs typeface="B Nazanin" panose="00000400000000000000" pitchFamily="2" charset="-78"/>
              </a:rPr>
              <a:t>.</a:t>
            </a:r>
          </a:p>
          <a:p>
            <a:pPr marL="0" indent="0" algn="r" rtl="1">
              <a:buNone/>
            </a:pPr>
            <a:r>
              <a:rPr lang="fa-IR" sz="2800" dirty="0">
                <a:solidFill>
                  <a:srgbClr val="00B0F0"/>
                </a:solidFill>
                <a:cs typeface="B Nazanin" panose="00000400000000000000" pitchFamily="2" charset="-78"/>
              </a:rPr>
              <a:t>لوله هواکش</a:t>
            </a:r>
            <a:r>
              <a:rPr lang="fa-IR" sz="2800" dirty="0" smtClean="0">
                <a:solidFill>
                  <a:srgbClr val="00B0F0"/>
                </a:solidFill>
                <a:cs typeface="B Nazanin" panose="00000400000000000000" pitchFamily="2" charset="-78"/>
              </a:rPr>
              <a:t>:</a:t>
            </a:r>
          </a:p>
          <a:p>
            <a:pPr marL="0" indent="0" algn="r" rtl="1">
              <a:buNone/>
            </a:pPr>
            <a:r>
              <a:rPr lang="fa-IR" sz="2800" dirty="0" smtClean="0">
                <a:cs typeface="B Nazanin" panose="00000400000000000000" pitchFamily="2" charset="-78"/>
              </a:rPr>
              <a:t> </a:t>
            </a:r>
            <a:r>
              <a:rPr lang="fa-IR" sz="2400" dirty="0">
                <a:cs typeface="B Nazanin" panose="00000400000000000000" pitchFamily="2" charset="-78"/>
              </a:rPr>
              <a:t>برای ايجاد ارتباط شبکه فاضلاب </a:t>
            </a:r>
            <a:r>
              <a:rPr lang="fa-IR" sz="2400" dirty="0" smtClean="0">
                <a:cs typeface="B Nazanin" panose="00000400000000000000" pitchFamily="2" charset="-78"/>
              </a:rPr>
              <a:t>باجو </a:t>
            </a:r>
            <a:r>
              <a:rPr lang="fa-IR" sz="2400" dirty="0">
                <a:cs typeface="B Nazanin" panose="00000400000000000000" pitchFamily="2" charset="-78"/>
              </a:rPr>
              <a:t>و تخليه گاز و هوای درون شبکه به بيرون می </a:t>
            </a:r>
            <a:r>
              <a:rPr lang="fa-IR" sz="2400" dirty="0" smtClean="0">
                <a:cs typeface="B Nazanin" panose="00000400000000000000" pitchFamily="2" charset="-78"/>
              </a:rPr>
              <a:t>باشد</a:t>
            </a:r>
          </a:p>
          <a:p>
            <a:pPr marL="0" indent="0" algn="r" rtl="1"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 </a:t>
            </a:r>
            <a:r>
              <a:rPr lang="fa-IR" sz="2400" dirty="0">
                <a:cs typeface="B Nazanin" panose="00000400000000000000" pitchFamily="2" charset="-78"/>
              </a:rPr>
              <a:t>و يکی </a:t>
            </a:r>
            <a:r>
              <a:rPr lang="fa-IR" sz="2400" dirty="0" smtClean="0">
                <a:cs typeface="B Nazanin" panose="00000400000000000000" pitchFamily="2" charset="-78"/>
              </a:rPr>
              <a:t>ازمهم </a:t>
            </a:r>
            <a:r>
              <a:rPr lang="fa-IR" sz="2400" dirty="0">
                <a:cs typeface="B Nazanin" panose="00000400000000000000" pitchFamily="2" charset="-78"/>
              </a:rPr>
              <a:t>ترين قسمت های شبکه لوله کشی فاضلاب است که تا </a:t>
            </a:r>
            <a:r>
              <a:rPr lang="fa-IR" sz="2400" dirty="0" smtClean="0">
                <a:cs typeface="B Nazanin" panose="00000400000000000000" pitchFamily="2" charset="-78"/>
              </a:rPr>
              <a:t>روی بام </a:t>
            </a:r>
            <a:r>
              <a:rPr lang="fa-IR" sz="2400" dirty="0">
                <a:cs typeface="B Nazanin" panose="00000400000000000000" pitchFamily="2" charset="-78"/>
              </a:rPr>
              <a:t>امتداد می يابد.</a:t>
            </a:r>
            <a:endParaRPr lang="fa-IR" sz="2400" dirty="0" smtClean="0">
              <a:cs typeface="B Nazanin" panose="000004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966" y="2808312"/>
            <a:ext cx="3287925" cy="3949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5488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83891" y="263048"/>
            <a:ext cx="8292230" cy="784194"/>
          </a:xfrm>
        </p:spPr>
        <p:txBody>
          <a:bodyPr>
            <a:normAutofit/>
          </a:bodyPr>
          <a:lstStyle/>
          <a:p>
            <a:pPr algn="r" rtl="1"/>
            <a:r>
              <a:rPr lang="fa-IR" sz="40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ضرورت </a:t>
            </a:r>
            <a:r>
              <a:rPr lang="fa-IR" sz="4000" b="1" dirty="0">
                <a:solidFill>
                  <a:srgbClr val="FF0000"/>
                </a:solidFill>
                <a:cs typeface="B Nazanin" panose="00000400000000000000" pitchFamily="2" charset="-78"/>
              </a:rPr>
              <a:t>نصب </a:t>
            </a:r>
            <a:r>
              <a:rPr lang="fa-IR" sz="40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سيفون</a:t>
            </a:r>
            <a:endParaRPr lang="en-US" sz="40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2280" y="1265129"/>
            <a:ext cx="11473841" cy="5737746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2800" dirty="0" smtClean="0">
                <a:cs typeface="B Nazanin" panose="00000400000000000000" pitchFamily="2" charset="-78"/>
              </a:rPr>
              <a:t>لوله های </a:t>
            </a:r>
            <a:r>
              <a:rPr lang="fa-IR" sz="2800" dirty="0">
                <a:cs typeface="B Nazanin" panose="00000400000000000000" pitchFamily="2" charset="-78"/>
              </a:rPr>
              <a:t>فاضلاب برخلاف دیگر </a:t>
            </a:r>
            <a:r>
              <a:rPr lang="fa-IR" sz="2800" dirty="0" smtClean="0">
                <a:cs typeface="B Nazanin" panose="00000400000000000000" pitchFamily="2" charset="-78"/>
              </a:rPr>
              <a:t>لوله کشی های </a:t>
            </a:r>
            <a:r>
              <a:rPr lang="fa-IR" sz="2800" dirty="0">
                <a:cs typeface="B Nazanin" panose="00000400000000000000" pitchFamily="2" charset="-78"/>
              </a:rPr>
              <a:t>ساختمان که برای سیستم تهویه مطبوع و دیگر مصارف بکار </a:t>
            </a:r>
            <a:r>
              <a:rPr lang="fa-IR" sz="2800" dirty="0" smtClean="0">
                <a:cs typeface="B Nazanin" panose="00000400000000000000" pitchFamily="2" charset="-78"/>
              </a:rPr>
              <a:t>می روند </a:t>
            </a:r>
            <a:r>
              <a:rPr lang="fa-IR" sz="2800" dirty="0">
                <a:solidFill>
                  <a:srgbClr val="00B0F0"/>
                </a:solidFill>
                <a:cs typeface="B Nazanin" panose="00000400000000000000" pitchFamily="2" charset="-78"/>
              </a:rPr>
              <a:t>همواره پر نیستند</a:t>
            </a:r>
            <a:r>
              <a:rPr lang="fa-IR" sz="2800" dirty="0" smtClean="0">
                <a:cs typeface="B Nazanin" panose="00000400000000000000" pitchFamily="2" charset="-78"/>
              </a:rPr>
              <a:t>.</a:t>
            </a:r>
          </a:p>
          <a:p>
            <a:pPr marL="0" indent="0" algn="r" rtl="1">
              <a:buNone/>
            </a:pPr>
            <a:r>
              <a:rPr lang="fa-IR" sz="2800" dirty="0" smtClean="0">
                <a:cs typeface="B Nazanin" panose="00000400000000000000" pitchFamily="2" charset="-78"/>
              </a:rPr>
              <a:t> </a:t>
            </a:r>
            <a:r>
              <a:rPr lang="fa-IR" sz="2800" dirty="0">
                <a:cs typeface="B Nazanin" panose="00000400000000000000" pitchFamily="2" charset="-78"/>
              </a:rPr>
              <a:t>این معبر خالی هم </a:t>
            </a:r>
            <a:r>
              <a:rPr lang="fa-IR" sz="2800" dirty="0" smtClean="0">
                <a:cs typeface="B Nazanin" panose="00000400000000000000" pitchFamily="2" charset="-78"/>
              </a:rPr>
              <a:t>می تواند </a:t>
            </a:r>
            <a:r>
              <a:rPr lang="fa-IR" sz="2800" dirty="0">
                <a:cs typeface="B Nazanin" panose="00000400000000000000" pitchFamily="2" charset="-78"/>
              </a:rPr>
              <a:t>پساب و فضولات را به پائین منتقل کند و هم میتواند </a:t>
            </a:r>
            <a:r>
              <a:rPr lang="fa-IR" sz="2800" dirty="0" smtClean="0">
                <a:cs typeface="B Nazanin" panose="00000400000000000000" pitchFamily="2" charset="-78"/>
              </a:rPr>
              <a:t>گازهای بدبوی </a:t>
            </a:r>
            <a:r>
              <a:rPr lang="fa-IR" sz="2800" dirty="0">
                <a:cs typeface="B Nazanin" panose="00000400000000000000" pitchFamily="2" charset="-78"/>
              </a:rPr>
              <a:t>متصاعد شده از فضولات و </a:t>
            </a:r>
            <a:r>
              <a:rPr lang="fa-IR" sz="2800" dirty="0" smtClean="0">
                <a:cs typeface="B Nazanin" panose="00000400000000000000" pitchFamily="2" charset="-78"/>
              </a:rPr>
              <a:t>پساب ها </a:t>
            </a:r>
            <a:r>
              <a:rPr lang="fa-IR" sz="2800" dirty="0">
                <a:cs typeface="B Nazanin" panose="00000400000000000000" pitchFamily="2" charset="-78"/>
              </a:rPr>
              <a:t>را به سرویسهای بهداشتی و دیگر نقاط شبکه منتقل </a:t>
            </a:r>
            <a:r>
              <a:rPr lang="fa-IR" sz="2800" dirty="0" smtClean="0">
                <a:cs typeface="B Nazanin" panose="00000400000000000000" pitchFamily="2" charset="-78"/>
              </a:rPr>
              <a:t>نماید.</a:t>
            </a:r>
            <a:endParaRPr lang="en-US" sz="2800" dirty="0" smtClean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fa-IR" sz="2800" dirty="0" smtClean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3200" dirty="0" smtClean="0">
                <a:cs typeface="B Nazanin" panose="00000400000000000000" pitchFamily="2" charset="-78"/>
              </a:rPr>
              <a:t> </a:t>
            </a:r>
            <a:r>
              <a:rPr lang="fa-IR" sz="2800" dirty="0" smtClean="0">
                <a:cs typeface="B Nazanin" panose="00000400000000000000" pitchFamily="2" charset="-78"/>
              </a:rPr>
              <a:t>بنابراین </a:t>
            </a:r>
            <a:r>
              <a:rPr lang="fa-IR" sz="2800" dirty="0">
                <a:cs typeface="B Nazanin" panose="00000400000000000000" pitchFamily="2" charset="-78"/>
              </a:rPr>
              <a:t>باید برای </a:t>
            </a:r>
            <a:r>
              <a:rPr lang="fa-IR" sz="2800" dirty="0">
                <a:solidFill>
                  <a:srgbClr val="00B0F0"/>
                </a:solidFill>
                <a:cs typeface="B Nazanin" panose="00000400000000000000" pitchFamily="2" charset="-78"/>
              </a:rPr>
              <a:t>جلوگیری از نفوذ گازهای بدبو </a:t>
            </a:r>
            <a:r>
              <a:rPr lang="fa-IR" sz="2800" dirty="0" smtClean="0">
                <a:cs typeface="B Nazanin" panose="00000400000000000000" pitchFamily="2" charset="-78"/>
              </a:rPr>
              <a:t>در</a:t>
            </a:r>
          </a:p>
          <a:p>
            <a:pPr marL="0" indent="0" algn="r" rtl="1">
              <a:buNone/>
            </a:pPr>
            <a:r>
              <a:rPr lang="fa-IR" sz="2800" dirty="0" smtClean="0">
                <a:cs typeface="B Nazanin" panose="00000400000000000000" pitchFamily="2" charset="-78"/>
              </a:rPr>
              <a:t> </a:t>
            </a:r>
            <a:r>
              <a:rPr lang="fa-IR" sz="2800" dirty="0">
                <a:cs typeface="B Nazanin" panose="00000400000000000000" pitchFamily="2" charset="-78"/>
              </a:rPr>
              <a:t>مسیر خروجی </a:t>
            </a:r>
            <a:r>
              <a:rPr lang="fa-IR" sz="2800" dirty="0" smtClean="0">
                <a:cs typeface="B Nazanin" panose="00000400000000000000" pitchFamily="2" charset="-78"/>
              </a:rPr>
              <a:t>سرویس های </a:t>
            </a:r>
            <a:r>
              <a:rPr lang="fa-IR" sz="2800" dirty="0">
                <a:cs typeface="B Nazanin" panose="00000400000000000000" pitchFamily="2" charset="-78"/>
              </a:rPr>
              <a:t>بهداشتی </a:t>
            </a:r>
            <a:r>
              <a:rPr lang="fa-IR" sz="2800" dirty="0" smtClean="0">
                <a:cs typeface="B Nazanin" panose="00000400000000000000" pitchFamily="2" charset="-78"/>
              </a:rPr>
              <a:t>باید سیفون </a:t>
            </a:r>
          </a:p>
          <a:p>
            <a:pPr marL="0" indent="0" algn="r" rtl="1">
              <a:buNone/>
            </a:pPr>
            <a:r>
              <a:rPr lang="fa-IR" sz="2800" dirty="0" smtClean="0">
                <a:cs typeface="B Nazanin" panose="00000400000000000000" pitchFamily="2" charset="-78"/>
              </a:rPr>
              <a:t>نصب شود </a:t>
            </a:r>
            <a:r>
              <a:rPr lang="fa-IR" sz="2800" dirty="0">
                <a:cs typeface="B Nazanin" panose="00000400000000000000" pitchFamily="2" charset="-78"/>
              </a:rPr>
              <a:t>تا همواره مقداری آب در درون آن </a:t>
            </a:r>
            <a:r>
              <a:rPr lang="fa-IR" sz="2800" dirty="0" smtClean="0">
                <a:cs typeface="B Nazanin" panose="00000400000000000000" pitchFamily="2" charset="-78"/>
              </a:rPr>
              <a:t>باقی</a:t>
            </a:r>
          </a:p>
          <a:p>
            <a:pPr marL="0" indent="0" algn="r" rtl="1">
              <a:buNone/>
            </a:pPr>
            <a:r>
              <a:rPr lang="fa-IR" sz="2800" dirty="0" smtClean="0">
                <a:cs typeface="B Nazanin" panose="00000400000000000000" pitchFamily="2" charset="-78"/>
              </a:rPr>
              <a:t> </a:t>
            </a:r>
            <a:r>
              <a:rPr lang="fa-IR" sz="2800" dirty="0">
                <a:cs typeface="B Nazanin" panose="00000400000000000000" pitchFamily="2" charset="-78"/>
              </a:rPr>
              <a:t>بماند و از عبور گازهای بدبو جلوگیری کند</a:t>
            </a:r>
            <a:r>
              <a:rPr lang="fa-IR" sz="2800" dirty="0" smtClean="0">
                <a:cs typeface="B Nazanin" panose="00000400000000000000" pitchFamily="2" charset="-78"/>
              </a:rPr>
              <a:t>.</a:t>
            </a:r>
          </a:p>
          <a:p>
            <a:pPr marL="0" indent="0" algn="r" rtl="1">
              <a:buNone/>
            </a:pPr>
            <a:endParaRPr lang="fa-IR" sz="3200" dirty="0" smtClean="0">
              <a:cs typeface="B Nazanin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170" y="3402668"/>
            <a:ext cx="2879444" cy="3455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365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83891" y="263048"/>
            <a:ext cx="8292230" cy="784194"/>
          </a:xfrm>
        </p:spPr>
        <p:txBody>
          <a:bodyPr>
            <a:normAutofit/>
          </a:bodyPr>
          <a:lstStyle/>
          <a:p>
            <a:pPr algn="r" rtl="1"/>
            <a:r>
              <a:rPr lang="fa-IR" sz="4000" b="1" dirty="0">
                <a:solidFill>
                  <a:srgbClr val="FF0000"/>
                </a:solidFill>
                <a:cs typeface="B Nazanin" panose="00000400000000000000" pitchFamily="2" charset="-78"/>
              </a:rPr>
              <a:t>ضرورت نصب هواكش </a:t>
            </a:r>
            <a:r>
              <a:rPr lang="fa-IR" sz="40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(لوله هواكش)</a:t>
            </a:r>
            <a:endParaRPr lang="en-US" sz="40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2280" y="1164921"/>
            <a:ext cx="11473841" cy="5693079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2800" dirty="0">
                <a:solidFill>
                  <a:srgbClr val="00B0F0"/>
                </a:solidFill>
                <a:cs typeface="B Nazanin" panose="00000400000000000000" pitchFamily="2" charset="-78"/>
              </a:rPr>
              <a:t>گازهای موجود </a:t>
            </a:r>
            <a:r>
              <a:rPr lang="fa-IR" sz="2800" dirty="0">
                <a:cs typeface="B Nazanin" panose="00000400000000000000" pitchFamily="2" charset="-78"/>
              </a:rPr>
              <a:t>در سیستم باید به </a:t>
            </a:r>
            <a:r>
              <a:rPr lang="fa-IR" sz="2800" dirty="0">
                <a:solidFill>
                  <a:srgbClr val="00B0F0"/>
                </a:solidFill>
                <a:cs typeface="B Nazanin" panose="00000400000000000000" pitchFamily="2" charset="-78"/>
              </a:rPr>
              <a:t>خارج از شبکه </a:t>
            </a:r>
            <a:r>
              <a:rPr lang="fa-IR" sz="2800" dirty="0">
                <a:cs typeface="B Nazanin" panose="00000400000000000000" pitchFamily="2" charset="-78"/>
              </a:rPr>
              <a:t>منتقل شوند بنابراین لازم است </a:t>
            </a:r>
            <a:r>
              <a:rPr lang="fa-IR" sz="2800" dirty="0" smtClean="0">
                <a:cs typeface="B Nazanin" panose="00000400000000000000" pitchFamily="2" charset="-78"/>
              </a:rPr>
              <a:t>تا لوله </a:t>
            </a:r>
            <a:r>
              <a:rPr lang="fa-IR" sz="2800" dirty="0">
                <a:cs typeface="B Nazanin" panose="00000400000000000000" pitchFamily="2" charset="-78"/>
              </a:rPr>
              <a:t>فاضلاب تا </a:t>
            </a:r>
            <a:r>
              <a:rPr lang="fa-IR" sz="2800" dirty="0">
                <a:solidFill>
                  <a:srgbClr val="00B0F0"/>
                </a:solidFill>
                <a:cs typeface="B Nazanin" panose="00000400000000000000" pitchFamily="2" charset="-78"/>
              </a:rPr>
              <a:t>بالاترین</a:t>
            </a:r>
            <a:r>
              <a:rPr lang="fa-IR" sz="2800" dirty="0">
                <a:cs typeface="B Nazanin" panose="00000400000000000000" pitchFamily="2" charset="-78"/>
              </a:rPr>
              <a:t> </a:t>
            </a:r>
            <a:r>
              <a:rPr lang="fa-IR" sz="2800" dirty="0">
                <a:solidFill>
                  <a:srgbClr val="00B0F0"/>
                </a:solidFill>
                <a:cs typeface="B Nazanin" panose="00000400000000000000" pitchFamily="2" charset="-78"/>
              </a:rPr>
              <a:t>سطح ساختمان </a:t>
            </a:r>
            <a:r>
              <a:rPr lang="fa-IR" sz="2800" dirty="0">
                <a:cs typeface="B Nazanin" panose="00000400000000000000" pitchFamily="2" charset="-78"/>
              </a:rPr>
              <a:t>ادامه یافته و در فضای آزاد قرار بگیرد تا گازها دفع شوند.</a:t>
            </a:r>
          </a:p>
          <a:p>
            <a:pPr marL="0" indent="0" algn="r" rtl="1">
              <a:buNone/>
            </a:pPr>
            <a:r>
              <a:rPr lang="fa-IR" sz="2800" dirty="0">
                <a:cs typeface="B Nazanin" panose="00000400000000000000" pitchFamily="2" charset="-78"/>
              </a:rPr>
              <a:t>از طرف دیگر لوله هواکش یا رفت فاضلاب نقش مهم تعدیل فشار را بر عهده دارد به عبارت دیگر مانع بروز </a:t>
            </a:r>
            <a:r>
              <a:rPr lang="fa-IR" sz="2800" dirty="0" smtClean="0">
                <a:solidFill>
                  <a:srgbClr val="00B0F0"/>
                </a:solidFill>
                <a:cs typeface="B Nazanin" panose="00000400000000000000" pitchFamily="2" charset="-78"/>
              </a:rPr>
              <a:t>خلاءدر </a:t>
            </a:r>
            <a:r>
              <a:rPr lang="fa-IR" sz="2800" dirty="0">
                <a:solidFill>
                  <a:srgbClr val="00B0F0"/>
                </a:solidFill>
                <a:cs typeface="B Nazanin" panose="00000400000000000000" pitchFamily="2" charset="-78"/>
              </a:rPr>
              <a:t>پشت </a:t>
            </a:r>
            <a:r>
              <a:rPr lang="fa-IR" sz="2800" dirty="0" smtClean="0">
                <a:solidFill>
                  <a:srgbClr val="00B0F0"/>
                </a:solidFill>
                <a:cs typeface="B Nazanin" panose="00000400000000000000" pitchFamily="2" charset="-78"/>
              </a:rPr>
              <a:t>سیفون ها </a:t>
            </a:r>
            <a:r>
              <a:rPr lang="fa-IR" sz="2800" dirty="0" smtClean="0">
                <a:cs typeface="B Nazanin" panose="00000400000000000000" pitchFamily="2" charset="-78"/>
              </a:rPr>
              <a:t>می شود.</a:t>
            </a:r>
          </a:p>
          <a:p>
            <a:pPr marL="457200" indent="-457200" algn="r" rtl="1">
              <a:buFont typeface="+mj-lt"/>
              <a:buAutoNum type="arabicPeriod"/>
            </a:pPr>
            <a:r>
              <a:rPr lang="fa-IR" sz="2400" dirty="0" smtClean="0">
                <a:cs typeface="B Nazanin" panose="00000400000000000000" pitchFamily="2" charset="-78"/>
              </a:rPr>
              <a:t>جلوگیری </a:t>
            </a:r>
            <a:r>
              <a:rPr lang="fa-IR" sz="2400" dirty="0">
                <a:cs typeface="B Nazanin" panose="00000400000000000000" pitchFamily="2" charset="-78"/>
              </a:rPr>
              <a:t>از نفوذ گازهای بدبو در هنگام خشک شدن آب </a:t>
            </a:r>
            <a:r>
              <a:rPr lang="fa-IR" sz="2400" dirty="0" smtClean="0">
                <a:cs typeface="B Nazanin" panose="00000400000000000000" pitchFamily="2" charset="-78"/>
              </a:rPr>
              <a:t>سیفون ها </a:t>
            </a:r>
            <a:endParaRPr lang="fa-IR" sz="2400" dirty="0">
              <a:cs typeface="B Nazanin" panose="00000400000000000000" pitchFamily="2" charset="-78"/>
            </a:endParaRPr>
          </a:p>
          <a:p>
            <a:pPr marL="457200" indent="-457200" algn="r" rtl="1">
              <a:buFont typeface="+mj-lt"/>
              <a:buAutoNum type="arabicPeriod"/>
            </a:pPr>
            <a:r>
              <a:rPr lang="fa-IR" sz="2400" dirty="0" smtClean="0">
                <a:cs typeface="B Nazanin" panose="00000400000000000000" pitchFamily="2" charset="-78"/>
              </a:rPr>
              <a:t>تعدیل </a:t>
            </a:r>
            <a:r>
              <a:rPr lang="fa-IR" sz="2400" dirty="0">
                <a:cs typeface="B Nazanin" panose="00000400000000000000" pitchFamily="2" charset="-78"/>
              </a:rPr>
              <a:t>فشار و جلوگیری از ایجاد خلاء در سیستم و مکش آب </a:t>
            </a:r>
            <a:r>
              <a:rPr lang="fa-IR" sz="2400" dirty="0" smtClean="0">
                <a:cs typeface="B Nazanin" panose="00000400000000000000" pitchFamily="2" charset="-78"/>
              </a:rPr>
              <a:t>سیفون ها </a:t>
            </a:r>
          </a:p>
          <a:p>
            <a:pPr marL="0" indent="0" algn="r" rtl="1">
              <a:buNone/>
            </a:pPr>
            <a:r>
              <a:rPr lang="fa-IR" sz="32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نکته: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در ساختمانهای کم ارتفاع و کوچک ادامه لوله قائم فاضلاب </a:t>
            </a:r>
            <a:r>
              <a:rPr lang="fa-IR" sz="2400" dirty="0" smtClean="0">
                <a:cs typeface="B Nazanin" panose="00000400000000000000" pitchFamily="2" charset="-78"/>
              </a:rPr>
              <a:t>خود </a:t>
            </a:r>
            <a:r>
              <a:rPr lang="fa-IR" sz="2400" dirty="0">
                <a:cs typeface="B Nazanin" panose="00000400000000000000" pitchFamily="2" charset="-78"/>
              </a:rPr>
              <a:t>نقش هواکش را </a:t>
            </a:r>
            <a:r>
              <a:rPr lang="fa-IR" sz="2400" dirty="0" smtClean="0">
                <a:cs typeface="B Nazanin" panose="00000400000000000000" pitchFamily="2" charset="-78"/>
              </a:rPr>
              <a:t>بازی</a:t>
            </a:r>
          </a:p>
          <a:p>
            <a:pPr marL="0" indent="0" algn="r" rtl="1"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 می کند </a:t>
            </a:r>
            <a:r>
              <a:rPr lang="fa-IR" sz="2400" dirty="0">
                <a:cs typeface="B Nazanin" panose="00000400000000000000" pitchFamily="2" charset="-78"/>
              </a:rPr>
              <a:t>اما در </a:t>
            </a:r>
            <a:r>
              <a:rPr lang="fa-IR" sz="2400" dirty="0" smtClean="0">
                <a:cs typeface="B Nazanin" panose="00000400000000000000" pitchFamily="2" charset="-78"/>
              </a:rPr>
              <a:t>ساختمانهای بزرگ </a:t>
            </a:r>
            <a:r>
              <a:rPr lang="fa-IR" sz="2400" dirty="0">
                <a:cs typeface="B Nazanin" panose="00000400000000000000" pitchFamily="2" charset="-78"/>
              </a:rPr>
              <a:t>و بلند </a:t>
            </a:r>
            <a:r>
              <a:rPr lang="fa-IR" sz="2400" dirty="0" smtClean="0">
                <a:cs typeface="B Nazanin" panose="00000400000000000000" pitchFamily="2" charset="-78"/>
              </a:rPr>
              <a:t>مرتبه لازم </a:t>
            </a:r>
            <a:r>
              <a:rPr lang="fa-IR" sz="2400" dirty="0">
                <a:cs typeface="B Nazanin" panose="00000400000000000000" pitchFamily="2" charset="-78"/>
              </a:rPr>
              <a:t>است به موازات لوله اصلی </a:t>
            </a:r>
            <a:r>
              <a:rPr lang="fa-IR" sz="2400" dirty="0" smtClean="0">
                <a:cs typeface="B Nazanin" panose="00000400000000000000" pitchFamily="2" charset="-78"/>
              </a:rPr>
              <a:t>فاضلاب</a:t>
            </a:r>
          </a:p>
          <a:p>
            <a:pPr marL="0" indent="0" algn="r" rtl="1"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 </a:t>
            </a:r>
            <a:r>
              <a:rPr lang="fa-IR" sz="2400" dirty="0">
                <a:cs typeface="B Nazanin" panose="00000400000000000000" pitchFamily="2" charset="-78"/>
              </a:rPr>
              <a:t>لوله مجزایی به عنوان </a:t>
            </a:r>
            <a:r>
              <a:rPr lang="fa-IR" sz="2400" dirty="0" smtClean="0">
                <a:cs typeface="B Nazanin" panose="00000400000000000000" pitchFamily="2" charset="-78"/>
              </a:rPr>
              <a:t>ونت فاضلاب </a:t>
            </a:r>
            <a:r>
              <a:rPr lang="fa-IR" sz="2400" dirty="0">
                <a:cs typeface="B Nazanin" panose="00000400000000000000" pitchFamily="2" charset="-78"/>
              </a:rPr>
              <a:t>اجرا شود تا </a:t>
            </a:r>
            <a:r>
              <a:rPr lang="fa-IR" sz="2400" dirty="0" smtClean="0">
                <a:cs typeface="B Nazanin" panose="00000400000000000000" pitchFamily="2" charset="-78"/>
              </a:rPr>
              <a:t>بااتصال </a:t>
            </a:r>
            <a:r>
              <a:rPr lang="fa-IR" sz="2400" dirty="0">
                <a:cs typeface="B Nazanin" panose="00000400000000000000" pitchFamily="2" charset="-78"/>
              </a:rPr>
              <a:t>به سیفون تجهیزات </a:t>
            </a:r>
            <a:r>
              <a:rPr lang="fa-IR" sz="2400" dirty="0" smtClean="0">
                <a:cs typeface="B Nazanin" panose="00000400000000000000" pitchFamily="2" charset="-78"/>
              </a:rPr>
              <a:t>بهداشتی</a:t>
            </a:r>
          </a:p>
          <a:p>
            <a:pPr marL="0" indent="0" algn="r" rtl="1"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 گازهای درون </a:t>
            </a:r>
            <a:r>
              <a:rPr lang="fa-IR" sz="2400" dirty="0">
                <a:cs typeface="B Nazanin" panose="00000400000000000000" pitchFamily="2" charset="-78"/>
              </a:rPr>
              <a:t>شبکه را تخلیه نماید.</a:t>
            </a:r>
            <a:endParaRPr lang="fa-IR" sz="2400" dirty="0" smtClean="0">
              <a:cs typeface="B Nazanin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488" y="2770930"/>
            <a:ext cx="3181611" cy="3817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2701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29216" y="263048"/>
            <a:ext cx="9746905" cy="784194"/>
          </a:xfrm>
        </p:spPr>
        <p:txBody>
          <a:bodyPr>
            <a:normAutofit fontScale="90000"/>
          </a:bodyPr>
          <a:lstStyle/>
          <a:p>
            <a:pPr algn="r" rtl="1"/>
            <a:r>
              <a:rPr lang="fa-IR" sz="4000" dirty="0">
                <a:solidFill>
                  <a:srgbClr val="FF0000"/>
                </a:solidFill>
                <a:cs typeface="B Nazanin" panose="00000400000000000000" pitchFamily="2" charset="-78"/>
              </a:rPr>
              <a:t>معایب اتصال لوله اصلی قائم فاضلاب و لوله هواکش به لوله آب باران</a:t>
            </a:r>
            <a:endParaRPr lang="en-US" sz="40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786" y="1047242"/>
            <a:ext cx="11962356" cy="5955633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2800" dirty="0" smtClean="0">
                <a:cs typeface="B Nazanin" panose="00000400000000000000" pitchFamily="2" charset="-78"/>
              </a:rPr>
              <a:t>در </a:t>
            </a:r>
            <a:r>
              <a:rPr lang="fa-IR" sz="2800" dirty="0">
                <a:cs typeface="B Nazanin" panose="00000400000000000000" pitchFamily="2" charset="-78"/>
              </a:rPr>
              <a:t>برخی از اماکن ادامه لوله فاضلاب به بام رفته و در انتها به کفشوی بام وصل شده است</a:t>
            </a:r>
            <a:r>
              <a:rPr lang="fa-IR" sz="2800" dirty="0" smtClean="0">
                <a:cs typeface="B Nazanin" panose="00000400000000000000" pitchFamily="2" charset="-78"/>
              </a:rPr>
              <a:t>.</a:t>
            </a:r>
            <a:endParaRPr lang="fa-IR" sz="2400" dirty="0" smtClean="0">
              <a:cs typeface="B Nazanin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Ø"/>
            </a:pPr>
            <a:r>
              <a:rPr lang="fa-IR" sz="2400" dirty="0" smtClean="0">
                <a:cs typeface="B Nazanin" panose="00000400000000000000" pitchFamily="2" charset="-78"/>
              </a:rPr>
              <a:t>در بارندگی های </a:t>
            </a:r>
            <a:r>
              <a:rPr lang="fa-IR" sz="2400" dirty="0">
                <a:cs typeface="B Nazanin" panose="00000400000000000000" pitchFamily="2" charset="-78"/>
              </a:rPr>
              <a:t>شدید سرعت آب باران درون لوله باعث </a:t>
            </a:r>
            <a:r>
              <a:rPr lang="fa-IR" sz="2400" dirty="0">
                <a:solidFill>
                  <a:srgbClr val="00B0F0"/>
                </a:solidFill>
                <a:cs typeface="B Nazanin" panose="00000400000000000000" pitchFamily="2" charset="-78"/>
              </a:rPr>
              <a:t>ایجاد خلاء و مکیده شدن </a:t>
            </a:r>
            <a:r>
              <a:rPr lang="fa-IR" sz="2400" dirty="0">
                <a:cs typeface="B Nazanin" panose="00000400000000000000" pitchFamily="2" charset="-78"/>
              </a:rPr>
              <a:t>آب </a:t>
            </a:r>
            <a:r>
              <a:rPr lang="fa-IR" sz="2400" dirty="0" smtClean="0">
                <a:cs typeface="B Nazanin" panose="00000400000000000000" pitchFamily="2" charset="-78"/>
              </a:rPr>
              <a:t>سیفون ها می شود</a:t>
            </a:r>
            <a:r>
              <a:rPr lang="fa-IR" sz="2400" dirty="0">
                <a:cs typeface="B Nazanin" panose="00000400000000000000" pitchFamily="2" charset="-78"/>
              </a:rPr>
              <a:t>.</a:t>
            </a:r>
          </a:p>
          <a:p>
            <a:pPr algn="r" rtl="1">
              <a:buFont typeface="Wingdings" panose="05000000000000000000" pitchFamily="2" charset="2"/>
              <a:buChar char="Ø"/>
            </a:pPr>
            <a:r>
              <a:rPr lang="fa-IR" sz="2400" dirty="0" smtClean="0">
                <a:cs typeface="B Nazanin" panose="00000400000000000000" pitchFamily="2" charset="-78"/>
              </a:rPr>
              <a:t>سرعت </a:t>
            </a:r>
            <a:r>
              <a:rPr lang="fa-IR" sz="2400" dirty="0">
                <a:cs typeface="B Nazanin" panose="00000400000000000000" pitchFamily="2" charset="-78"/>
              </a:rPr>
              <a:t>آب باران باعث تلاطم در </a:t>
            </a:r>
            <a:r>
              <a:rPr lang="fa-IR" sz="2400" dirty="0">
                <a:solidFill>
                  <a:srgbClr val="00B0F0"/>
                </a:solidFill>
                <a:cs typeface="B Nazanin" panose="00000400000000000000" pitchFamily="2" charset="-78"/>
              </a:rPr>
              <a:t>فضولات و افزایش گازهای بدبو </a:t>
            </a:r>
            <a:r>
              <a:rPr lang="fa-IR" sz="2400" dirty="0">
                <a:cs typeface="B Nazanin" panose="00000400000000000000" pitchFamily="2" charset="-78"/>
              </a:rPr>
              <a:t>خواهد شد.</a:t>
            </a:r>
          </a:p>
          <a:p>
            <a:pPr algn="r" rtl="1">
              <a:buFont typeface="Wingdings" panose="05000000000000000000" pitchFamily="2" charset="2"/>
              <a:buChar char="Ø"/>
            </a:pPr>
            <a:r>
              <a:rPr lang="fa-IR" sz="2400" dirty="0" smtClean="0">
                <a:cs typeface="B Nazanin" panose="00000400000000000000" pitchFamily="2" charset="-78"/>
              </a:rPr>
              <a:t>سرعت </a:t>
            </a:r>
            <a:r>
              <a:rPr lang="fa-IR" sz="2400" dirty="0">
                <a:cs typeface="B Nazanin" panose="00000400000000000000" pitchFamily="2" charset="-78"/>
              </a:rPr>
              <a:t>بالای آب باران در لوله اصلی و هواکش از </a:t>
            </a:r>
            <a:r>
              <a:rPr lang="fa-IR" sz="2400" dirty="0">
                <a:solidFill>
                  <a:srgbClr val="00B0F0"/>
                </a:solidFill>
                <a:cs typeface="B Nazanin" panose="00000400000000000000" pitchFamily="2" charset="-78"/>
              </a:rPr>
              <a:t>خروج گازهای بدبو جلوگیری </a:t>
            </a:r>
            <a:r>
              <a:rPr lang="fa-IR" sz="2400" dirty="0">
                <a:cs typeface="B Nazanin" panose="00000400000000000000" pitchFamily="2" charset="-78"/>
              </a:rPr>
              <a:t>خواهد </a:t>
            </a:r>
            <a:r>
              <a:rPr lang="fa-IR" sz="2400" dirty="0" smtClean="0">
                <a:cs typeface="B Nazanin" panose="00000400000000000000" pitchFamily="2" charset="-78"/>
              </a:rPr>
              <a:t>کرد.</a:t>
            </a:r>
          </a:p>
          <a:p>
            <a:pPr algn="r" rtl="1">
              <a:buFont typeface="Wingdings" panose="05000000000000000000" pitchFamily="2" charset="2"/>
              <a:buChar char="Ø"/>
            </a:pPr>
            <a:r>
              <a:rPr lang="fa-IR" sz="2400" dirty="0" smtClean="0">
                <a:cs typeface="B Nazanin" panose="00000400000000000000" pitchFamily="2" charset="-78"/>
              </a:rPr>
              <a:t>درمواقع </a:t>
            </a:r>
            <a:r>
              <a:rPr lang="fa-IR" sz="2400" dirty="0">
                <a:cs typeface="B Nazanin" panose="00000400000000000000" pitchFamily="2" charset="-78"/>
              </a:rPr>
              <a:t>بارندگی در صورت بوجود </a:t>
            </a:r>
            <a:r>
              <a:rPr lang="fa-IR" sz="2400" dirty="0" smtClean="0">
                <a:cs typeface="B Nazanin" panose="00000400000000000000" pitchFamily="2" charset="-78"/>
              </a:rPr>
              <a:t>آمدن </a:t>
            </a:r>
            <a:r>
              <a:rPr lang="fa-IR" sz="2400" dirty="0" smtClean="0">
                <a:solidFill>
                  <a:srgbClr val="00B0F0"/>
                </a:solidFill>
                <a:cs typeface="B Nazanin" panose="00000400000000000000" pitchFamily="2" charset="-78"/>
              </a:rPr>
              <a:t>گرفتگی درلوله </a:t>
            </a:r>
            <a:r>
              <a:rPr lang="fa-IR" sz="2400" dirty="0">
                <a:solidFill>
                  <a:srgbClr val="00B0F0"/>
                </a:solidFill>
                <a:cs typeface="B Nazanin" panose="00000400000000000000" pitchFamily="2" charset="-78"/>
              </a:rPr>
              <a:t>اصلی فاضلاب </a:t>
            </a:r>
            <a:r>
              <a:rPr lang="fa-IR" sz="2400" dirty="0">
                <a:cs typeface="B Nazanin" panose="00000400000000000000" pitchFamily="2" charset="-78"/>
              </a:rPr>
              <a:t>آب باران از </a:t>
            </a:r>
            <a:r>
              <a:rPr lang="fa-IR" sz="2400" dirty="0" smtClean="0">
                <a:cs typeface="B Nazanin" panose="00000400000000000000" pitchFamily="2" charset="-78"/>
              </a:rPr>
              <a:t>اولین</a:t>
            </a:r>
          </a:p>
          <a:p>
            <a:pPr marL="0" indent="0" algn="r" rtl="1"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 مسیر،توالت </a:t>
            </a:r>
            <a:r>
              <a:rPr lang="fa-IR" sz="2400" dirty="0">
                <a:cs typeface="B Nazanin" panose="00000400000000000000" pitchFamily="2" charset="-78"/>
              </a:rPr>
              <a:t>یا </a:t>
            </a:r>
            <a:r>
              <a:rPr lang="fa-IR" sz="2400" dirty="0" smtClean="0">
                <a:cs typeface="B Nazanin" panose="00000400000000000000" pitchFamily="2" charset="-78"/>
              </a:rPr>
              <a:t>دستشویی </a:t>
            </a:r>
            <a:r>
              <a:rPr lang="fa-IR" sz="2400" dirty="0">
                <a:cs typeface="B Nazanin" panose="00000400000000000000" pitchFamily="2" charset="-78"/>
              </a:rPr>
              <a:t>بالا خواهد زد </a:t>
            </a:r>
            <a:r>
              <a:rPr lang="fa-IR" sz="2400" dirty="0" smtClean="0">
                <a:cs typeface="B Nazanin" panose="00000400000000000000" pitchFamily="2" charset="-78"/>
              </a:rPr>
              <a:t>.</a:t>
            </a:r>
          </a:p>
          <a:p>
            <a:pPr marL="0" indent="0" algn="r" rtl="1">
              <a:buNone/>
            </a:pPr>
            <a:endParaRPr lang="fa-IR" sz="2400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از نقطه نظر معماری بهتر است </a:t>
            </a:r>
            <a:r>
              <a:rPr lang="fa-IR" sz="2400" dirty="0" smtClean="0">
                <a:cs typeface="B Nazanin" panose="00000400000000000000" pitchFamily="2" charset="-78"/>
              </a:rPr>
              <a:t>لوله های </a:t>
            </a:r>
            <a:r>
              <a:rPr lang="fa-IR" sz="2400" dirty="0">
                <a:cs typeface="B Nazanin" panose="00000400000000000000" pitchFamily="2" charset="-78"/>
              </a:rPr>
              <a:t>فاضلاب دارای </a:t>
            </a:r>
            <a:r>
              <a:rPr lang="fa-IR" sz="2400" dirty="0">
                <a:solidFill>
                  <a:srgbClr val="C00000"/>
                </a:solidFill>
                <a:cs typeface="B Nazanin" panose="00000400000000000000" pitchFamily="2" charset="-78"/>
              </a:rPr>
              <a:t>معبرهای عمودی </a:t>
            </a:r>
            <a:r>
              <a:rPr lang="fa-IR" sz="2400" dirty="0">
                <a:cs typeface="B Nazanin" panose="00000400000000000000" pitchFamily="2" charset="-78"/>
              </a:rPr>
              <a:t>باشند </a:t>
            </a:r>
            <a:endParaRPr lang="fa-IR" sz="2400" dirty="0" smtClean="0">
              <a:cs typeface="B Nazanin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400" dirty="0" smtClean="0">
                <a:cs typeface="B Nazanin" panose="00000400000000000000" pitchFamily="2" charset="-78"/>
              </a:rPr>
              <a:t>استفاده </a:t>
            </a:r>
            <a:r>
              <a:rPr lang="fa-IR" sz="2400" dirty="0">
                <a:cs typeface="B Nazanin" panose="00000400000000000000" pitchFamily="2" charset="-78"/>
              </a:rPr>
              <a:t>از </a:t>
            </a:r>
            <a:r>
              <a:rPr lang="fa-IR" sz="2400" dirty="0" smtClean="0">
                <a:cs typeface="B Nazanin" panose="00000400000000000000" pitchFamily="2" charset="-78"/>
              </a:rPr>
              <a:t>لوله های </a:t>
            </a:r>
            <a:r>
              <a:rPr lang="fa-IR" sz="2400" dirty="0">
                <a:cs typeface="B Nazanin" panose="00000400000000000000" pitchFamily="2" charset="-78"/>
              </a:rPr>
              <a:t>افقی احتمال </a:t>
            </a:r>
            <a:r>
              <a:rPr lang="fa-IR" sz="2400" dirty="0">
                <a:solidFill>
                  <a:srgbClr val="00B0F0"/>
                </a:solidFill>
                <a:cs typeface="B Nazanin" panose="00000400000000000000" pitchFamily="2" charset="-78"/>
              </a:rPr>
              <a:t>افزایش نشتی و نشر آلودگی </a:t>
            </a:r>
            <a:r>
              <a:rPr lang="fa-IR" sz="2400" dirty="0">
                <a:cs typeface="B Nazanin" panose="00000400000000000000" pitchFamily="2" charset="-78"/>
              </a:rPr>
              <a:t>را افزایش </a:t>
            </a:r>
            <a:r>
              <a:rPr lang="fa-IR" sz="2400" dirty="0" smtClean="0">
                <a:cs typeface="B Nazanin" panose="00000400000000000000" pitchFamily="2" charset="-78"/>
              </a:rPr>
              <a:t>می دهد</a:t>
            </a:r>
            <a:r>
              <a:rPr lang="fa-IR" sz="2400" dirty="0">
                <a:cs typeface="B Nazanin" panose="00000400000000000000" pitchFamily="2" charset="-78"/>
              </a:rPr>
              <a:t>.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400" dirty="0" smtClean="0">
                <a:cs typeface="B Nazanin" panose="00000400000000000000" pitchFamily="2" charset="-78"/>
              </a:rPr>
              <a:t>با </a:t>
            </a:r>
            <a:r>
              <a:rPr lang="fa-IR" sz="2400" dirty="0">
                <a:cs typeface="B Nazanin" panose="00000400000000000000" pitchFamily="2" charset="-78"/>
              </a:rPr>
              <a:t>توجه به لزوم شیب بندی </a:t>
            </a:r>
            <a:r>
              <a:rPr lang="fa-IR" sz="2400" dirty="0" smtClean="0">
                <a:cs typeface="B Nazanin" panose="00000400000000000000" pitchFamily="2" charset="-78"/>
              </a:rPr>
              <a:t>لوله های </a:t>
            </a:r>
            <a:r>
              <a:rPr lang="fa-IR" sz="2400" dirty="0">
                <a:cs typeface="B Nazanin" panose="00000400000000000000" pitchFamily="2" charset="-78"/>
              </a:rPr>
              <a:t>افقی فاضلاب، مشکلات و مزاحمت برای </a:t>
            </a:r>
            <a:r>
              <a:rPr lang="fa-IR" sz="2400" dirty="0" smtClean="0">
                <a:cs typeface="B Nazanin" panose="00000400000000000000" pitchFamily="2" charset="-78"/>
              </a:rPr>
              <a:t>دیگر</a:t>
            </a:r>
          </a:p>
          <a:p>
            <a:pPr marL="0" indent="0" algn="r" rtl="1"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 تجهیزات مانند کانالهای فن کوئل های سقفی بوجود </a:t>
            </a:r>
            <a:r>
              <a:rPr lang="fa-IR" sz="2400" dirty="0">
                <a:cs typeface="B Nazanin" panose="00000400000000000000" pitchFamily="2" charset="-78"/>
              </a:rPr>
              <a:t>خواهد آمد.</a:t>
            </a:r>
            <a:endParaRPr lang="fa-IR" sz="2400" dirty="0" smtClean="0">
              <a:cs typeface="B Nazanin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771" y="2095579"/>
            <a:ext cx="2422448" cy="306261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949" y="5028021"/>
            <a:ext cx="3398533" cy="1829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472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70335" y="227067"/>
            <a:ext cx="7674120" cy="807648"/>
          </a:xfrm>
        </p:spPr>
        <p:txBody>
          <a:bodyPr>
            <a:noAutofit/>
          </a:bodyPr>
          <a:lstStyle/>
          <a:p>
            <a:pPr algn="r" rtl="1"/>
            <a:r>
              <a:rPr lang="fa-IR" sz="4000" b="1" dirty="0">
                <a:solidFill>
                  <a:srgbClr val="FF0000"/>
                </a:solidFill>
                <a:cs typeface="B Nazanin" panose="00000400000000000000" pitchFamily="2" charset="-78"/>
              </a:rPr>
              <a:t>انواع شبکه های جمع آوری فاضلاب خانگی</a:t>
            </a:r>
            <a:endParaRPr lang="en-US" sz="40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8284" y="1191127"/>
            <a:ext cx="11947358" cy="5799222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2800" dirty="0">
                <a:cs typeface="B Nazanin" panose="00000400000000000000" pitchFamily="2" charset="-78"/>
              </a:rPr>
              <a:t> </a:t>
            </a:r>
            <a:r>
              <a:rPr lang="fa-IR" sz="2800" dirty="0">
                <a:solidFill>
                  <a:srgbClr val="00B0F0"/>
                </a:solidFill>
                <a:cs typeface="B Nazanin" panose="00000400000000000000" pitchFamily="2" charset="-78"/>
              </a:rPr>
              <a:t>شبکه جمع آوری فاضلاب با هواکش </a:t>
            </a:r>
            <a:r>
              <a:rPr lang="fa-IR" sz="2800" dirty="0" smtClean="0">
                <a:solidFill>
                  <a:srgbClr val="00B0F0"/>
                </a:solidFill>
                <a:cs typeface="B Nazanin" panose="00000400000000000000" pitchFamily="2" charset="-78"/>
              </a:rPr>
              <a:t>انفرادی</a:t>
            </a:r>
          </a:p>
          <a:p>
            <a:pPr marL="0" indent="0" algn="r" rtl="1">
              <a:buNone/>
            </a:pPr>
            <a:r>
              <a:rPr lang="fa-IR" sz="2800" dirty="0">
                <a:solidFill>
                  <a:srgbClr val="00B0F0"/>
                </a:solidFill>
                <a:cs typeface="B Nazanin" panose="00000400000000000000" pitchFamily="2" charset="-78"/>
              </a:rPr>
              <a:t> شبکه جمع آوری فاضلاب با هواکش </a:t>
            </a:r>
            <a:r>
              <a:rPr lang="fa-IR" sz="2800" dirty="0" smtClean="0">
                <a:solidFill>
                  <a:srgbClr val="00B0F0"/>
                </a:solidFill>
                <a:cs typeface="B Nazanin" panose="00000400000000000000" pitchFamily="2" charset="-78"/>
              </a:rPr>
              <a:t>مداری</a:t>
            </a:r>
          </a:p>
          <a:p>
            <a:pPr marL="0" indent="0" algn="r" rtl="1">
              <a:buNone/>
            </a:pPr>
            <a:endParaRPr lang="fa-IR" sz="2800" dirty="0">
              <a:solidFill>
                <a:srgbClr val="00B0F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800" dirty="0" smtClean="0">
                <a:cs typeface="B Nazanin" panose="00000400000000000000" pitchFamily="2" charset="-78"/>
              </a:rPr>
              <a:t>اجزای </a:t>
            </a:r>
            <a:r>
              <a:rPr lang="fa-IR" sz="2800" dirty="0">
                <a:cs typeface="B Nazanin" panose="00000400000000000000" pitchFamily="2" charset="-78"/>
              </a:rPr>
              <a:t>تشکیل </a:t>
            </a:r>
            <a:r>
              <a:rPr lang="fa-IR" sz="2800" dirty="0" smtClean="0">
                <a:cs typeface="B Nazanin" panose="00000400000000000000" pitchFamily="2" charset="-78"/>
              </a:rPr>
              <a:t>دهنده فاضلاب با هواکش انفرادی</a:t>
            </a:r>
            <a:endParaRPr lang="fa-IR" sz="2800" dirty="0">
              <a:cs typeface="B Nazanin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ü"/>
            </a:pPr>
            <a:r>
              <a:rPr lang="fa-IR" sz="2400" dirty="0" smtClean="0">
                <a:cs typeface="B Nazanin" panose="00000400000000000000" pitchFamily="2" charset="-78"/>
              </a:rPr>
              <a:t>لوله </a:t>
            </a:r>
            <a:r>
              <a:rPr lang="fa-IR" sz="2400" dirty="0">
                <a:cs typeface="B Nazanin" panose="00000400000000000000" pitchFamily="2" charset="-78"/>
              </a:rPr>
              <a:t>های افقی فاضلاب</a:t>
            </a:r>
          </a:p>
          <a:p>
            <a:pPr algn="r" rtl="1">
              <a:buFont typeface="Wingdings" panose="05000000000000000000" pitchFamily="2" charset="2"/>
              <a:buChar char="ü"/>
            </a:pPr>
            <a:r>
              <a:rPr lang="fa-IR" sz="2400" dirty="0" smtClean="0">
                <a:cs typeface="B Nazanin" panose="00000400000000000000" pitchFamily="2" charset="-78"/>
              </a:rPr>
              <a:t>لوله </a:t>
            </a:r>
            <a:r>
              <a:rPr lang="fa-IR" sz="2400" dirty="0">
                <a:cs typeface="B Nazanin" panose="00000400000000000000" pitchFamily="2" charset="-78"/>
              </a:rPr>
              <a:t>قائم (رايزر) فاضلاب</a:t>
            </a:r>
          </a:p>
          <a:p>
            <a:pPr algn="r" rtl="1">
              <a:buFont typeface="Wingdings" panose="05000000000000000000" pitchFamily="2" charset="2"/>
              <a:buChar char="ü"/>
            </a:pPr>
            <a:r>
              <a:rPr lang="fa-IR" sz="2400" dirty="0" smtClean="0">
                <a:cs typeface="B Nazanin" panose="00000400000000000000" pitchFamily="2" charset="-78"/>
              </a:rPr>
              <a:t>لوله </a:t>
            </a:r>
            <a:r>
              <a:rPr lang="fa-IR" sz="2400" dirty="0">
                <a:cs typeface="B Nazanin" panose="00000400000000000000" pitchFamily="2" charset="-78"/>
              </a:rPr>
              <a:t>افقی اصلی فاضلاب</a:t>
            </a:r>
          </a:p>
          <a:p>
            <a:pPr algn="r" rtl="1">
              <a:buFont typeface="Wingdings" panose="05000000000000000000" pitchFamily="2" charset="2"/>
              <a:buChar char="ü"/>
            </a:pPr>
            <a:r>
              <a:rPr lang="fa-IR" sz="2400" dirty="0" smtClean="0">
                <a:cs typeface="B Nazanin" panose="00000400000000000000" pitchFamily="2" charset="-78"/>
              </a:rPr>
              <a:t> </a:t>
            </a:r>
            <a:r>
              <a:rPr lang="fa-IR" sz="2400" dirty="0">
                <a:cs typeface="B Nazanin" panose="00000400000000000000" pitchFamily="2" charset="-78"/>
              </a:rPr>
              <a:t>لوله های هواکش هر يک از وسايل بهداشتی</a:t>
            </a:r>
          </a:p>
          <a:p>
            <a:pPr algn="r" rtl="1">
              <a:buFont typeface="Wingdings" panose="05000000000000000000" pitchFamily="2" charset="2"/>
              <a:buChar char="ü"/>
            </a:pPr>
            <a:r>
              <a:rPr lang="fa-IR" sz="2400" dirty="0" smtClean="0">
                <a:cs typeface="B Nazanin" panose="00000400000000000000" pitchFamily="2" charset="-78"/>
              </a:rPr>
              <a:t> </a:t>
            </a:r>
            <a:r>
              <a:rPr lang="fa-IR" sz="2400" dirty="0">
                <a:cs typeface="B Nazanin" panose="00000400000000000000" pitchFamily="2" charset="-78"/>
              </a:rPr>
              <a:t>لوله های افقی هواکش</a:t>
            </a:r>
          </a:p>
          <a:p>
            <a:pPr algn="r" rtl="1">
              <a:buFont typeface="Wingdings" panose="05000000000000000000" pitchFamily="2" charset="2"/>
              <a:buChar char="ü"/>
            </a:pPr>
            <a:r>
              <a:rPr lang="fa-IR" sz="2400" dirty="0" smtClean="0">
                <a:cs typeface="B Nazanin" panose="00000400000000000000" pitchFamily="2" charset="-78"/>
              </a:rPr>
              <a:t>لوله </a:t>
            </a:r>
            <a:r>
              <a:rPr lang="fa-IR" sz="2400" dirty="0">
                <a:cs typeface="B Nazanin" panose="00000400000000000000" pitchFamily="2" charset="-78"/>
              </a:rPr>
              <a:t>قائم (رايزر) هواکش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142" y="926927"/>
            <a:ext cx="5871822" cy="5931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732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/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93105" y="172160"/>
            <a:ext cx="6511507" cy="807648"/>
          </a:xfrm>
        </p:spPr>
        <p:txBody>
          <a:bodyPr>
            <a:normAutofit/>
          </a:bodyPr>
          <a:lstStyle/>
          <a:p>
            <a:pPr algn="r" rtl="1"/>
            <a:r>
              <a:rPr lang="fa-IR" sz="4000" b="1" dirty="0">
                <a:solidFill>
                  <a:srgbClr val="FF0000"/>
                </a:solidFill>
                <a:cs typeface="B Nazanin" panose="00000400000000000000" pitchFamily="2" charset="-78"/>
              </a:rPr>
              <a:t>پيشگفتار</a:t>
            </a:r>
            <a:endParaRPr lang="en-US" sz="40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7995" y="1102291"/>
            <a:ext cx="11749413" cy="5755710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هدف از این درس آشنایی دانشجویان با روش های آبرسانی، گرمایش و سرمایش و نور و صوت در ساختمان </a:t>
            </a:r>
            <a:r>
              <a:rPr lang="fa-IR" sz="2400" dirty="0" smtClean="0">
                <a:cs typeface="B Nazanin" panose="00000400000000000000" pitchFamily="2" charset="-78"/>
              </a:rPr>
              <a:t>های</a:t>
            </a:r>
            <a:r>
              <a:rPr lang="en-US" sz="2400" dirty="0" smtClean="0">
                <a:cs typeface="B Nazanin" panose="00000400000000000000" pitchFamily="2" charset="-78"/>
              </a:rPr>
              <a:t> </a:t>
            </a:r>
            <a:r>
              <a:rPr lang="fa-IR" sz="2400" dirty="0" smtClean="0">
                <a:cs typeface="B Nazanin" panose="00000400000000000000" pitchFamily="2" charset="-78"/>
              </a:rPr>
              <a:t>با </a:t>
            </a:r>
            <a:r>
              <a:rPr lang="fa-IR" sz="2400" dirty="0">
                <a:cs typeface="B Nazanin" panose="00000400000000000000" pitchFamily="2" charset="-78"/>
              </a:rPr>
              <a:t>کاربری گوناگون می باشد</a:t>
            </a:r>
            <a:r>
              <a:rPr lang="fa-IR" sz="2400" dirty="0" smtClean="0">
                <a:cs typeface="B Nazanin" panose="00000400000000000000" pitchFamily="2" charset="-78"/>
              </a:rPr>
              <a:t>.</a:t>
            </a:r>
            <a:endParaRPr lang="en-US" sz="2400" dirty="0" smtClean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dirty="0">
                <a:solidFill>
                  <a:srgbClr val="92D050"/>
                </a:solidFill>
                <a:cs typeface="B Nazanin" panose="00000400000000000000" pitchFamily="2" charset="-78"/>
              </a:rPr>
              <a:t>زبان مشترکی است فی مابین مهندسین معماری و مهندسین تاسیسات ساختمان</a:t>
            </a:r>
            <a:r>
              <a:rPr lang="fa-IR" sz="2400" dirty="0" smtClean="0">
                <a:solidFill>
                  <a:srgbClr val="92D050"/>
                </a:solidFill>
                <a:cs typeface="B Nazanin" panose="00000400000000000000" pitchFamily="2" charset="-78"/>
              </a:rPr>
              <a:t>.</a:t>
            </a:r>
          </a:p>
          <a:p>
            <a:pPr marL="0" indent="0" algn="r" rtl="1">
              <a:buNone/>
            </a:pPr>
            <a:endParaRPr lang="en-US" sz="2400" dirty="0" smtClean="0">
              <a:solidFill>
                <a:srgbClr val="92D05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مواد این درس به دنبال محقق ساختن اهداف زیر است</a:t>
            </a:r>
            <a:r>
              <a:rPr lang="fa-IR" sz="2400" dirty="0" smtClean="0">
                <a:cs typeface="B Nazanin" panose="00000400000000000000" pitchFamily="2" charset="-78"/>
              </a:rPr>
              <a:t>:</a:t>
            </a:r>
          </a:p>
          <a:p>
            <a:pPr marL="0" indent="0" algn="r" rtl="1">
              <a:buNone/>
            </a:pPr>
            <a:endParaRPr lang="fa-IR" sz="2400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1- </a:t>
            </a:r>
            <a:r>
              <a:rPr lang="en-US" sz="2400" dirty="0" smtClean="0">
                <a:cs typeface="B Nazanin" panose="00000400000000000000" pitchFamily="2" charset="-78"/>
              </a:rPr>
              <a:t> </a:t>
            </a:r>
            <a:r>
              <a:rPr lang="fa-IR" sz="2400" dirty="0" smtClean="0">
                <a:cs typeface="B Nazanin" panose="00000400000000000000" pitchFamily="2" charset="-78"/>
              </a:rPr>
              <a:t>ایجاد </a:t>
            </a:r>
            <a:r>
              <a:rPr lang="fa-IR" sz="2400" dirty="0">
                <a:cs typeface="B Nazanin" panose="00000400000000000000" pitchFamily="2" charset="-78"/>
              </a:rPr>
              <a:t>اعتماد به نفس کافی برای انتخاب سیستم و تجهیزات تاسیسات مکانیکی و الکتریکی ساختمان با </a:t>
            </a:r>
            <a:r>
              <a:rPr lang="fa-IR" sz="2400" dirty="0" smtClean="0">
                <a:cs typeface="B Nazanin" panose="00000400000000000000" pitchFamily="2" charset="-78"/>
              </a:rPr>
              <a:t> شناخت </a:t>
            </a:r>
            <a:r>
              <a:rPr lang="fa-IR" sz="2400" dirty="0">
                <a:cs typeface="B Nazanin" panose="00000400000000000000" pitchFamily="2" charset="-78"/>
              </a:rPr>
              <a:t>کامل تجهیزات و کاربری آنها</a:t>
            </a:r>
          </a:p>
          <a:p>
            <a:pPr marL="0" indent="0" algn="r" rtl="1"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2-  </a:t>
            </a:r>
            <a:r>
              <a:rPr lang="fa-IR" sz="2400" dirty="0">
                <a:cs typeface="B Nazanin" panose="00000400000000000000" pitchFamily="2" charset="-78"/>
              </a:rPr>
              <a:t>تعیین معابر و اماکن مورد نیاز تجهیزات و سیستم ها </a:t>
            </a:r>
            <a:endParaRPr lang="fa-IR" sz="2400" dirty="0" smtClean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3-  </a:t>
            </a:r>
            <a:r>
              <a:rPr lang="fa-IR" sz="2400" dirty="0">
                <a:cs typeface="B Nazanin" panose="00000400000000000000" pitchFamily="2" charset="-78"/>
              </a:rPr>
              <a:t>توانایی تخمین بارهای گرمایی و سرمایی و تعیین ظرفیت تجهیزات</a:t>
            </a:r>
            <a:r>
              <a:rPr lang="fa-IR" sz="2400" dirty="0" smtClean="0">
                <a:cs typeface="B Nazanin" panose="00000400000000000000" pitchFamily="2" charset="-78"/>
              </a:rPr>
              <a:t>.</a:t>
            </a:r>
          </a:p>
          <a:p>
            <a:pPr marL="0" indent="0" algn="r" rtl="1">
              <a:buNone/>
            </a:pP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79112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70335" y="227067"/>
            <a:ext cx="7674120" cy="807648"/>
          </a:xfrm>
        </p:spPr>
        <p:txBody>
          <a:bodyPr>
            <a:noAutofit/>
          </a:bodyPr>
          <a:lstStyle/>
          <a:p>
            <a:pPr algn="r" rtl="1"/>
            <a:r>
              <a:rPr lang="fa-IR" sz="4000" b="1" dirty="0">
                <a:solidFill>
                  <a:srgbClr val="FF0000"/>
                </a:solidFill>
                <a:cs typeface="B Nazanin" panose="00000400000000000000" pitchFamily="2" charset="-78"/>
              </a:rPr>
              <a:t>انواع شبکه های جمع آوری فاضلاب خانگی</a:t>
            </a:r>
            <a:endParaRPr lang="en-US" sz="40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8284" y="1191127"/>
            <a:ext cx="11947358" cy="5799222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2800" dirty="0">
                <a:cs typeface="B Nazanin" panose="00000400000000000000" pitchFamily="2" charset="-78"/>
              </a:rPr>
              <a:t> </a:t>
            </a:r>
            <a:r>
              <a:rPr lang="fa-IR" sz="2800" dirty="0">
                <a:solidFill>
                  <a:srgbClr val="00B0F0"/>
                </a:solidFill>
                <a:cs typeface="B Nazanin" panose="00000400000000000000" pitchFamily="2" charset="-78"/>
              </a:rPr>
              <a:t>شبکه جمع آوری فاضلاب با هواکش </a:t>
            </a:r>
            <a:r>
              <a:rPr lang="fa-IR" sz="2800" dirty="0" smtClean="0">
                <a:solidFill>
                  <a:srgbClr val="00B0F0"/>
                </a:solidFill>
                <a:cs typeface="B Nazanin" panose="00000400000000000000" pitchFamily="2" charset="-78"/>
              </a:rPr>
              <a:t>انفرادی</a:t>
            </a:r>
            <a:endParaRPr lang="fa-IR" sz="2800" dirty="0">
              <a:solidFill>
                <a:srgbClr val="00B0F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800" dirty="0" smtClean="0">
                <a:cs typeface="B Nazanin" panose="00000400000000000000" pitchFamily="2" charset="-78"/>
              </a:rPr>
              <a:t> </a:t>
            </a:r>
            <a:r>
              <a:rPr lang="fa-IR" sz="2800" dirty="0">
                <a:cs typeface="B Nazanin" panose="00000400000000000000" pitchFamily="2" charset="-78"/>
              </a:rPr>
              <a:t>در این شبکه لولة هواکش هر یک از وسایل </a:t>
            </a:r>
            <a:r>
              <a:rPr lang="fa-IR" sz="2800" dirty="0" smtClean="0">
                <a:cs typeface="B Nazanin" panose="00000400000000000000" pitchFamily="2" charset="-78"/>
              </a:rPr>
              <a:t>بهداشتی بعد </a:t>
            </a:r>
          </a:p>
          <a:p>
            <a:pPr marL="0" indent="0" algn="r" rtl="1">
              <a:buNone/>
            </a:pPr>
            <a:r>
              <a:rPr lang="fa-IR" sz="2800" dirty="0" smtClean="0">
                <a:cs typeface="B Nazanin" panose="00000400000000000000" pitchFamily="2" charset="-78"/>
              </a:rPr>
              <a:t> ازسیفون </a:t>
            </a:r>
            <a:r>
              <a:rPr lang="fa-IR" sz="2800" dirty="0">
                <a:cs typeface="B Nazanin" panose="00000400000000000000" pitchFamily="2" charset="-78"/>
              </a:rPr>
              <a:t>انشعاب گرفته میشود و به یکدیگر وصل شده </a:t>
            </a:r>
            <a:r>
              <a:rPr lang="fa-IR" sz="2800" dirty="0" smtClean="0">
                <a:cs typeface="B Nazanin" panose="00000400000000000000" pitchFamily="2" charset="-78"/>
              </a:rPr>
              <a:t>و از</a:t>
            </a:r>
          </a:p>
          <a:p>
            <a:pPr marL="0" indent="0" algn="r" rtl="1">
              <a:buNone/>
            </a:pPr>
            <a:r>
              <a:rPr lang="fa-IR" sz="2800" dirty="0" smtClean="0">
                <a:cs typeface="B Nazanin" panose="00000400000000000000" pitchFamily="2" charset="-78"/>
              </a:rPr>
              <a:t> </a:t>
            </a:r>
            <a:r>
              <a:rPr lang="fa-IR" sz="2800" dirty="0">
                <a:cs typeface="B Nazanin" panose="00000400000000000000" pitchFamily="2" charset="-78"/>
              </a:rPr>
              <a:t>طریق لوله افقی به لوله قائم هواکش متصل </a:t>
            </a:r>
            <a:r>
              <a:rPr lang="fa-IR" sz="2800" dirty="0" smtClean="0">
                <a:cs typeface="B Nazanin" panose="00000400000000000000" pitchFamily="2" charset="-78"/>
              </a:rPr>
              <a:t>می شود لوله قائم</a:t>
            </a:r>
          </a:p>
          <a:p>
            <a:pPr marL="0" indent="0" algn="r" rtl="1">
              <a:buNone/>
            </a:pPr>
            <a:r>
              <a:rPr lang="fa-IR" sz="2800" dirty="0" smtClean="0">
                <a:cs typeface="B Nazanin" panose="00000400000000000000" pitchFamily="2" charset="-78"/>
              </a:rPr>
              <a:t> </a:t>
            </a:r>
            <a:r>
              <a:rPr lang="fa-IR" sz="2800" dirty="0">
                <a:cs typeface="B Nazanin" panose="00000400000000000000" pitchFamily="2" charset="-78"/>
              </a:rPr>
              <a:t>هواکش از یک طرف از بالاترین نقطه ی مصرف </a:t>
            </a:r>
            <a:r>
              <a:rPr lang="fa-IR" sz="2800" dirty="0" smtClean="0">
                <a:cs typeface="B Nazanin" panose="00000400000000000000" pitchFamily="2" charset="-78"/>
              </a:rPr>
              <a:t>کننده ها به</a:t>
            </a:r>
          </a:p>
          <a:p>
            <a:pPr marL="0" indent="0" algn="r" rtl="1">
              <a:buNone/>
            </a:pPr>
            <a:r>
              <a:rPr lang="fa-IR" sz="2800" dirty="0" smtClean="0">
                <a:cs typeface="B Nazanin" panose="00000400000000000000" pitchFamily="2" charset="-78"/>
              </a:rPr>
              <a:t> </a:t>
            </a:r>
            <a:r>
              <a:rPr lang="fa-IR" sz="2800" dirty="0">
                <a:cs typeface="B Nazanin" panose="00000400000000000000" pitchFamily="2" charset="-78"/>
              </a:rPr>
              <a:t>لوله هواکش اصلی و از زیر </a:t>
            </a:r>
            <a:r>
              <a:rPr lang="fa-IR" sz="2800" dirty="0" smtClean="0">
                <a:cs typeface="B Nazanin" panose="00000400000000000000" pitchFamily="2" charset="-78"/>
              </a:rPr>
              <a:t>پائین ترین وسایل بهداشتی به</a:t>
            </a:r>
          </a:p>
          <a:p>
            <a:pPr marL="0" indent="0" algn="r" rtl="1">
              <a:buNone/>
            </a:pPr>
            <a:r>
              <a:rPr lang="fa-IR" sz="2800" dirty="0" smtClean="0">
                <a:cs typeface="B Nazanin" panose="00000400000000000000" pitchFamily="2" charset="-78"/>
              </a:rPr>
              <a:t> </a:t>
            </a:r>
            <a:r>
              <a:rPr lang="fa-IR" sz="2800" dirty="0">
                <a:cs typeface="B Nazanin" panose="00000400000000000000" pitchFamily="2" charset="-78"/>
              </a:rPr>
              <a:t>لوله قائم اصلی فاضلاب وصل </a:t>
            </a:r>
            <a:r>
              <a:rPr lang="fa-IR" sz="2800" dirty="0" smtClean="0">
                <a:cs typeface="B Nazanin" panose="00000400000000000000" pitchFamily="2" charset="-78"/>
              </a:rPr>
              <a:t>می</a:t>
            </a:r>
            <a:r>
              <a:rPr lang="en-US" sz="2800" dirty="0" smtClean="0">
                <a:cs typeface="B Nazanin" panose="00000400000000000000" pitchFamily="2" charset="-78"/>
              </a:rPr>
              <a:t> </a:t>
            </a:r>
            <a:r>
              <a:rPr lang="fa-IR" sz="2800" dirty="0" smtClean="0">
                <a:cs typeface="B Nazanin" panose="00000400000000000000" pitchFamily="2" charset="-78"/>
              </a:rPr>
              <a:t>شود.</a:t>
            </a:r>
            <a:endParaRPr lang="en-US" sz="2800" dirty="0" smtClean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en-US" sz="2800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استفاده از این سیستم در مورد </a:t>
            </a:r>
            <a:r>
              <a:rPr lang="fa-IR" sz="2400" dirty="0" smtClean="0">
                <a:cs typeface="B Nazanin" panose="00000400000000000000" pitchFamily="2" charset="-78"/>
              </a:rPr>
              <a:t>شبکه</a:t>
            </a:r>
            <a:r>
              <a:rPr lang="en-US" sz="2400" dirty="0" smtClean="0">
                <a:cs typeface="B Nazanin" panose="00000400000000000000" pitchFamily="2" charset="-78"/>
              </a:rPr>
              <a:t> </a:t>
            </a:r>
            <a:r>
              <a:rPr lang="fa-IR" sz="2400" dirty="0" smtClean="0">
                <a:cs typeface="B Nazanin" panose="00000400000000000000" pitchFamily="2" charset="-78"/>
              </a:rPr>
              <a:t>های </a:t>
            </a:r>
            <a:r>
              <a:rPr lang="fa-IR" sz="2400" dirty="0">
                <a:cs typeface="B Nazanin" panose="00000400000000000000" pitchFamily="2" charset="-78"/>
              </a:rPr>
              <a:t>فاضلابی مناسب است که </a:t>
            </a:r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تعداد وسایل بهداشتی درون آن زیاد باشد </a:t>
            </a:r>
            <a:r>
              <a:rPr lang="fa-IR" sz="2400" dirty="0">
                <a:cs typeface="B Nazanin" panose="00000400000000000000" pitchFamily="2" charset="-78"/>
              </a:rPr>
              <a:t>و</a:t>
            </a:r>
          </a:p>
          <a:p>
            <a:pPr marL="0" indent="0" algn="r" rtl="1">
              <a:buNone/>
            </a:pPr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وسایل بهداشتی نسبت به لوله قائم دور باشند </a:t>
            </a:r>
            <a:r>
              <a:rPr lang="fa-IR" sz="2400" dirty="0">
                <a:cs typeface="B Nazanin" panose="00000400000000000000" pitchFamily="2" charset="-78"/>
              </a:rPr>
              <a:t>و یا </a:t>
            </a:r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امکان نصب </a:t>
            </a:r>
            <a:r>
              <a:rPr lang="fa-IR" sz="2400" dirty="0" smtClean="0">
                <a:solidFill>
                  <a:srgbClr val="00B050"/>
                </a:solidFill>
                <a:cs typeface="B Nazanin" panose="00000400000000000000" pitchFamily="2" charset="-78"/>
              </a:rPr>
              <a:t>لوله</a:t>
            </a:r>
            <a:r>
              <a:rPr lang="en-US" sz="2400" dirty="0" smtClean="0">
                <a:solidFill>
                  <a:srgbClr val="00B050"/>
                </a:solidFill>
                <a:cs typeface="B Nazanin" panose="00000400000000000000" pitchFamily="2" charset="-78"/>
              </a:rPr>
              <a:t> </a:t>
            </a:r>
            <a:r>
              <a:rPr lang="fa-IR" sz="2400" dirty="0" smtClean="0">
                <a:solidFill>
                  <a:srgbClr val="00B050"/>
                </a:solidFill>
                <a:cs typeface="B Nazanin" panose="00000400000000000000" pitchFamily="2" charset="-78"/>
              </a:rPr>
              <a:t>های </a:t>
            </a:r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قائم فاضلاب نزدیک به وسایل </a:t>
            </a:r>
            <a:r>
              <a:rPr lang="fa-IR" sz="2400" dirty="0" smtClean="0">
                <a:solidFill>
                  <a:srgbClr val="00B050"/>
                </a:solidFill>
                <a:cs typeface="B Nazanin" panose="00000400000000000000" pitchFamily="2" charset="-78"/>
              </a:rPr>
              <a:t>بهداشتی</a:t>
            </a:r>
            <a:r>
              <a:rPr lang="en-US" sz="2400" dirty="0" smtClean="0">
                <a:solidFill>
                  <a:srgbClr val="00B050"/>
                </a:solidFill>
                <a:cs typeface="B Nazanin" panose="00000400000000000000" pitchFamily="2" charset="-78"/>
              </a:rPr>
              <a:t> </a:t>
            </a:r>
            <a:r>
              <a:rPr lang="fa-IR" sz="2400" dirty="0" smtClean="0">
                <a:solidFill>
                  <a:srgbClr val="00B050"/>
                </a:solidFill>
                <a:cs typeface="B Nazanin" panose="00000400000000000000" pitchFamily="2" charset="-78"/>
              </a:rPr>
              <a:t>نباشد</a:t>
            </a:r>
            <a:r>
              <a:rPr lang="fa-IR" sz="2400" dirty="0">
                <a:cs typeface="B Nazanin" panose="00000400000000000000" pitchFamily="2" charset="-78"/>
              </a:rPr>
              <a:t>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546" y="903028"/>
            <a:ext cx="4538871" cy="4584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389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82236" y="227067"/>
            <a:ext cx="7962219" cy="1000484"/>
          </a:xfrm>
        </p:spPr>
        <p:txBody>
          <a:bodyPr>
            <a:noAutofit/>
          </a:bodyPr>
          <a:lstStyle/>
          <a:p>
            <a:pPr algn="r" rtl="1"/>
            <a:r>
              <a:rPr lang="fa-IR" sz="4000" b="1" dirty="0">
                <a:solidFill>
                  <a:srgbClr val="FF0000"/>
                </a:solidFill>
                <a:cs typeface="B Nazanin" panose="00000400000000000000" pitchFamily="2" charset="-78"/>
              </a:rPr>
              <a:t>شبکه جمع آوری فاضلاب با هواکش </a:t>
            </a:r>
            <a:r>
              <a:rPr lang="fa-IR" sz="40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انفرادی</a:t>
            </a:r>
            <a:endParaRPr lang="en-US" sz="40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02082" y="1896868"/>
            <a:ext cx="10935222" cy="5374491"/>
          </a:xfrm>
        </p:spPr>
        <p:txBody>
          <a:bodyPr>
            <a:noAutofit/>
          </a:bodyPr>
          <a:lstStyle/>
          <a:p>
            <a:pPr algn="r" rtl="1"/>
            <a:r>
              <a:rPr lang="fa-IR" sz="2800" dirty="0" smtClean="0">
                <a:cs typeface="B Nazanin" panose="00000400000000000000" pitchFamily="2" charset="-78"/>
              </a:rPr>
              <a:t>استفاده </a:t>
            </a:r>
            <a:r>
              <a:rPr lang="fa-IR" sz="2800" dirty="0">
                <a:cs typeface="B Nazanin" panose="00000400000000000000" pitchFamily="2" charset="-78"/>
              </a:rPr>
              <a:t>از لوله کشی هواکش </a:t>
            </a:r>
            <a:r>
              <a:rPr lang="fa-IR" sz="2800" dirty="0" smtClean="0">
                <a:cs typeface="B Nazanin" panose="00000400000000000000" pitchFamily="2" charset="-78"/>
              </a:rPr>
              <a:t>ايجاد </a:t>
            </a:r>
            <a:r>
              <a:rPr lang="fa-IR" sz="2800" dirty="0" smtClean="0">
                <a:solidFill>
                  <a:srgbClr val="00B0F0"/>
                </a:solidFill>
                <a:cs typeface="B Nazanin" panose="00000400000000000000" pitchFamily="2" charset="-78"/>
              </a:rPr>
              <a:t>فشار </a:t>
            </a:r>
            <a:r>
              <a:rPr lang="fa-IR" sz="2800" dirty="0">
                <a:solidFill>
                  <a:srgbClr val="00B0F0"/>
                </a:solidFill>
                <a:cs typeface="B Nazanin" panose="00000400000000000000" pitchFamily="2" charset="-78"/>
              </a:rPr>
              <a:t>مثبت </a:t>
            </a:r>
            <a:r>
              <a:rPr lang="fa-IR" sz="2800" dirty="0">
                <a:cs typeface="B Nazanin" panose="00000400000000000000" pitchFamily="2" charset="-78"/>
              </a:rPr>
              <a:t>بر روی سيفون ها و جلوگيری از </a:t>
            </a:r>
            <a:r>
              <a:rPr lang="fa-IR" sz="2800" dirty="0">
                <a:solidFill>
                  <a:srgbClr val="00B0F0"/>
                </a:solidFill>
                <a:cs typeface="B Nazanin" panose="00000400000000000000" pitchFamily="2" charset="-78"/>
              </a:rPr>
              <a:t>تبخير آب </a:t>
            </a:r>
            <a:r>
              <a:rPr lang="fa-IR" sz="2800" dirty="0" smtClean="0">
                <a:cs typeface="B Nazanin" panose="00000400000000000000" pitchFamily="2" charset="-78"/>
              </a:rPr>
              <a:t>درون آن </a:t>
            </a:r>
            <a:r>
              <a:rPr lang="fa-IR" sz="2800" dirty="0">
                <a:cs typeface="B Nazanin" panose="00000400000000000000" pitchFamily="2" charset="-78"/>
              </a:rPr>
              <a:t>و سهولت در </a:t>
            </a:r>
            <a:r>
              <a:rPr lang="fa-IR" sz="2800" dirty="0">
                <a:solidFill>
                  <a:srgbClr val="00B0F0"/>
                </a:solidFill>
                <a:cs typeface="B Nazanin" panose="00000400000000000000" pitchFamily="2" charset="-78"/>
              </a:rPr>
              <a:t>حرکت فاضلاب </a:t>
            </a:r>
            <a:r>
              <a:rPr lang="fa-IR" sz="2800" dirty="0">
                <a:cs typeface="B Nazanin" panose="00000400000000000000" pitchFamily="2" charset="-78"/>
              </a:rPr>
              <a:t>درون لوله های افقی و </a:t>
            </a:r>
            <a:r>
              <a:rPr lang="fa-IR" sz="2800" dirty="0" smtClean="0">
                <a:cs typeface="B Nazanin" panose="00000400000000000000" pitchFamily="2" charset="-78"/>
              </a:rPr>
              <a:t>قائم فاضلاب </a:t>
            </a:r>
            <a:r>
              <a:rPr lang="fa-IR" sz="2800" dirty="0">
                <a:cs typeface="B Nazanin" panose="00000400000000000000" pitchFamily="2" charset="-78"/>
              </a:rPr>
              <a:t>است</a:t>
            </a:r>
            <a:r>
              <a:rPr lang="fa-IR" sz="2800" dirty="0" smtClean="0">
                <a:cs typeface="B Nazanin" panose="00000400000000000000" pitchFamily="2" charset="-78"/>
              </a:rPr>
              <a:t>.</a:t>
            </a:r>
          </a:p>
          <a:p>
            <a:pPr algn="r" rtl="1"/>
            <a:r>
              <a:rPr lang="fa-IR" sz="2800" dirty="0" smtClean="0">
                <a:cs typeface="B Nazanin" panose="00000400000000000000" pitchFamily="2" charset="-78"/>
              </a:rPr>
              <a:t>لوله </a:t>
            </a:r>
            <a:r>
              <a:rPr lang="fa-IR" sz="2800" dirty="0">
                <a:cs typeface="B Nazanin" panose="00000400000000000000" pitchFamily="2" charset="-78"/>
              </a:rPr>
              <a:t>افقی هواکش بايد </a:t>
            </a:r>
            <a:r>
              <a:rPr lang="fa-IR" sz="2800" dirty="0">
                <a:solidFill>
                  <a:srgbClr val="00B0F0"/>
                </a:solidFill>
                <a:cs typeface="B Nazanin" panose="00000400000000000000" pitchFamily="2" charset="-78"/>
              </a:rPr>
              <a:t>بالاتر </a:t>
            </a:r>
            <a:r>
              <a:rPr lang="fa-IR" sz="2800" dirty="0" smtClean="0">
                <a:solidFill>
                  <a:srgbClr val="00B0F0"/>
                </a:solidFill>
                <a:cs typeface="B Nazanin" panose="00000400000000000000" pitchFamily="2" charset="-78"/>
              </a:rPr>
              <a:t>از وسايل </a:t>
            </a:r>
            <a:r>
              <a:rPr lang="fa-IR" sz="2800" dirty="0">
                <a:solidFill>
                  <a:srgbClr val="00B0F0"/>
                </a:solidFill>
                <a:cs typeface="B Nazanin" panose="00000400000000000000" pitchFamily="2" charset="-78"/>
              </a:rPr>
              <a:t>بهداشتی </a:t>
            </a:r>
            <a:r>
              <a:rPr lang="fa-IR" sz="2800" dirty="0">
                <a:cs typeface="B Nazanin" panose="00000400000000000000" pitchFamily="2" charset="-78"/>
              </a:rPr>
              <a:t>قرار گيرد و لوله های افقی هواکش و </a:t>
            </a:r>
            <a:r>
              <a:rPr lang="fa-IR" sz="2800" dirty="0" smtClean="0">
                <a:cs typeface="B Nazanin" panose="00000400000000000000" pitchFamily="2" charset="-78"/>
              </a:rPr>
              <a:t>فاضلاب را بايد </a:t>
            </a:r>
            <a:r>
              <a:rPr lang="fa-IR" sz="2800" dirty="0">
                <a:cs typeface="B Nazanin" panose="00000400000000000000" pitchFamily="2" charset="-78"/>
              </a:rPr>
              <a:t>دارای </a:t>
            </a:r>
            <a:r>
              <a:rPr lang="fa-IR" sz="2800" dirty="0">
                <a:solidFill>
                  <a:srgbClr val="00B0F0"/>
                </a:solidFill>
                <a:cs typeface="B Nazanin" panose="00000400000000000000" pitchFamily="2" charset="-78"/>
              </a:rPr>
              <a:t>شيب مناسبی </a:t>
            </a:r>
            <a:r>
              <a:rPr lang="fa-IR" sz="2800" dirty="0" smtClean="0">
                <a:cs typeface="B Nazanin" panose="00000400000000000000" pitchFamily="2" charset="-78"/>
              </a:rPr>
              <a:t>باشند.</a:t>
            </a:r>
          </a:p>
          <a:p>
            <a:pPr algn="r" rtl="1"/>
            <a:r>
              <a:rPr lang="fa-IR" sz="2800" dirty="0" smtClean="0">
                <a:cs typeface="B Nazanin" panose="00000400000000000000" pitchFamily="2" charset="-78"/>
              </a:rPr>
              <a:t>استفاده </a:t>
            </a:r>
            <a:r>
              <a:rPr lang="fa-IR" sz="2800" dirty="0">
                <a:cs typeface="B Nazanin" panose="00000400000000000000" pitchFamily="2" charset="-78"/>
              </a:rPr>
              <a:t>از سيستم انفرادی بيشتر در مورد شبکه های </a:t>
            </a:r>
            <a:r>
              <a:rPr lang="fa-IR" sz="2800" dirty="0" smtClean="0">
                <a:cs typeface="B Nazanin" panose="00000400000000000000" pitchFamily="2" charset="-78"/>
              </a:rPr>
              <a:t>فاضلابی است </a:t>
            </a:r>
            <a:r>
              <a:rPr lang="fa-IR" sz="2800" dirty="0">
                <a:cs typeface="B Nazanin" panose="00000400000000000000" pitchFamily="2" charset="-78"/>
              </a:rPr>
              <a:t>که تعداد وسايل بهداشتی در آن </a:t>
            </a:r>
            <a:r>
              <a:rPr lang="fa-IR" sz="2800" dirty="0">
                <a:solidFill>
                  <a:srgbClr val="00B0F0"/>
                </a:solidFill>
                <a:cs typeface="B Nazanin" panose="00000400000000000000" pitchFamily="2" charset="-78"/>
              </a:rPr>
              <a:t>زياد</a:t>
            </a:r>
            <a:r>
              <a:rPr lang="fa-IR" sz="2800" dirty="0">
                <a:cs typeface="B Nazanin" panose="00000400000000000000" pitchFamily="2" charset="-78"/>
              </a:rPr>
              <a:t> </a:t>
            </a:r>
            <a:r>
              <a:rPr lang="fa-IR" sz="2800" dirty="0" smtClean="0">
                <a:cs typeface="B Nazanin" panose="00000400000000000000" pitchFamily="2" charset="-78"/>
              </a:rPr>
              <a:t>باشد.</a:t>
            </a:r>
          </a:p>
          <a:p>
            <a:pPr algn="r" rtl="1"/>
            <a:r>
              <a:rPr lang="fa-IR" sz="2800" dirty="0" smtClean="0">
                <a:cs typeface="B Nazanin" panose="00000400000000000000" pitchFamily="2" charset="-78"/>
              </a:rPr>
              <a:t>فاصله </a:t>
            </a:r>
            <a:r>
              <a:rPr lang="fa-IR" sz="2800" dirty="0">
                <a:cs typeface="B Nazanin" panose="00000400000000000000" pitchFamily="2" charset="-78"/>
              </a:rPr>
              <a:t>لوله </a:t>
            </a:r>
            <a:r>
              <a:rPr lang="fa-IR" sz="2800" dirty="0" smtClean="0">
                <a:cs typeface="B Nazanin" panose="00000400000000000000" pitchFamily="2" charset="-78"/>
              </a:rPr>
              <a:t>قائم فاضلاب </a:t>
            </a:r>
            <a:r>
              <a:rPr lang="fa-IR" sz="2800" dirty="0">
                <a:cs typeface="B Nazanin" panose="00000400000000000000" pitchFamily="2" charset="-78"/>
              </a:rPr>
              <a:t>از </a:t>
            </a:r>
            <a:r>
              <a:rPr lang="fa-IR" sz="2800" dirty="0">
                <a:solidFill>
                  <a:srgbClr val="00B0F0"/>
                </a:solidFill>
                <a:cs typeface="B Nazanin" panose="00000400000000000000" pitchFamily="2" charset="-78"/>
              </a:rPr>
              <a:t>وسايل بهداشتی دور </a:t>
            </a:r>
            <a:r>
              <a:rPr lang="fa-IR" sz="2800" dirty="0">
                <a:cs typeface="B Nazanin" panose="00000400000000000000" pitchFamily="2" charset="-78"/>
              </a:rPr>
              <a:t>بوده و امکان اتصال لوله </a:t>
            </a:r>
            <a:r>
              <a:rPr lang="fa-IR" sz="2800" dirty="0" smtClean="0">
                <a:cs typeface="B Nazanin" panose="00000400000000000000" pitchFamily="2" charset="-78"/>
              </a:rPr>
              <a:t>قائم فاضلاب </a:t>
            </a:r>
            <a:r>
              <a:rPr lang="fa-IR" sz="2800" dirty="0">
                <a:cs typeface="B Nazanin" panose="00000400000000000000" pitchFamily="2" charset="-78"/>
              </a:rPr>
              <a:t>نزديک به وسايل بهداشتی ممکن نباشد.</a:t>
            </a:r>
            <a:endParaRPr lang="fa-IR" sz="2800" dirty="0" smtClean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87156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71168" y="278779"/>
            <a:ext cx="7598964" cy="807648"/>
          </a:xfrm>
        </p:spPr>
        <p:txBody>
          <a:bodyPr>
            <a:normAutofit/>
          </a:bodyPr>
          <a:lstStyle/>
          <a:p>
            <a:pPr algn="r" rtl="1"/>
            <a:r>
              <a:rPr lang="fa-IR" sz="4000" b="1" dirty="0">
                <a:solidFill>
                  <a:srgbClr val="FF0000"/>
                </a:solidFill>
                <a:cs typeface="B Nazanin" panose="00000400000000000000" pitchFamily="2" charset="-78"/>
              </a:rPr>
              <a:t> شبکه جمع آوری فاضلاب با هواکش </a:t>
            </a:r>
            <a:r>
              <a:rPr lang="fa-IR" sz="40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مداری</a:t>
            </a:r>
            <a:endParaRPr lang="en-US" sz="40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3462" y="1202499"/>
            <a:ext cx="11592179" cy="5787850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2800" dirty="0">
                <a:cs typeface="B Nazanin" panose="00000400000000000000" pitchFamily="2" charset="-78"/>
              </a:rPr>
              <a:t>در این روش به جای استفاده از هواکش انفرادی برای هر </a:t>
            </a:r>
            <a:r>
              <a:rPr lang="fa-IR" sz="2800" dirty="0" smtClean="0">
                <a:cs typeface="B Nazanin" panose="00000400000000000000" pitchFamily="2" charset="-78"/>
              </a:rPr>
              <a:t>یک</a:t>
            </a:r>
          </a:p>
          <a:p>
            <a:pPr marL="0" indent="0" algn="r" rtl="1">
              <a:buNone/>
            </a:pPr>
            <a:r>
              <a:rPr lang="fa-IR" sz="2800" dirty="0" smtClean="0">
                <a:cs typeface="B Nazanin" panose="00000400000000000000" pitchFamily="2" charset="-78"/>
              </a:rPr>
              <a:t> </a:t>
            </a:r>
            <a:r>
              <a:rPr lang="fa-IR" sz="2800" dirty="0">
                <a:cs typeface="B Nazanin" panose="00000400000000000000" pitchFamily="2" charset="-78"/>
              </a:rPr>
              <a:t>از وسایل بهداشتی، برای هر خط افقی </a:t>
            </a:r>
            <a:r>
              <a:rPr lang="fa-IR" sz="2800" dirty="0" smtClean="0">
                <a:cs typeface="B Nazanin" panose="00000400000000000000" pitchFamily="2" charset="-78"/>
              </a:rPr>
              <a:t>فاضلاب،یک </a:t>
            </a:r>
            <a:r>
              <a:rPr lang="fa-IR" sz="2800" dirty="0">
                <a:cs typeface="B Nazanin" panose="00000400000000000000" pitchFamily="2" charset="-78"/>
              </a:rPr>
              <a:t>لوله </a:t>
            </a:r>
            <a:r>
              <a:rPr lang="fa-IR" sz="2800" dirty="0" smtClean="0">
                <a:cs typeface="B Nazanin" panose="00000400000000000000" pitchFamily="2" charset="-78"/>
              </a:rPr>
              <a:t>هواکش</a:t>
            </a:r>
          </a:p>
          <a:p>
            <a:pPr marL="0" indent="0" algn="r" rtl="1">
              <a:buNone/>
            </a:pPr>
            <a:r>
              <a:rPr lang="fa-IR" sz="2800" dirty="0" smtClean="0">
                <a:cs typeface="B Nazanin" panose="00000400000000000000" pitchFamily="2" charset="-78"/>
              </a:rPr>
              <a:t> </a:t>
            </a:r>
            <a:r>
              <a:rPr lang="fa-IR" sz="2800" dirty="0">
                <a:cs typeface="B Nazanin" panose="00000400000000000000" pitchFamily="2" charset="-78"/>
              </a:rPr>
              <a:t>در نظر گرفته می شود که در نقطه ای بالاتر </a:t>
            </a:r>
            <a:r>
              <a:rPr lang="fa-IR" sz="2800" dirty="0" smtClean="0">
                <a:cs typeface="B Nazanin" panose="00000400000000000000" pitchFamily="2" charset="-78"/>
              </a:rPr>
              <a:t>از وسایل بهداشتی</a:t>
            </a:r>
          </a:p>
          <a:p>
            <a:pPr marL="0" indent="0" algn="r" rtl="1">
              <a:buNone/>
            </a:pPr>
            <a:r>
              <a:rPr lang="fa-IR" sz="2800" dirty="0" smtClean="0">
                <a:cs typeface="B Nazanin" panose="00000400000000000000" pitchFamily="2" charset="-78"/>
              </a:rPr>
              <a:t> </a:t>
            </a:r>
            <a:r>
              <a:rPr lang="fa-IR" sz="2800" dirty="0">
                <a:cs typeface="B Nazanin" panose="00000400000000000000" pitchFamily="2" charset="-78"/>
              </a:rPr>
              <a:t>به لوله قائم هواکش متصل می شود و طرف </a:t>
            </a:r>
            <a:r>
              <a:rPr lang="fa-IR" sz="2800" dirty="0" smtClean="0">
                <a:cs typeface="B Nazanin" panose="00000400000000000000" pitchFamily="2" charset="-78"/>
              </a:rPr>
              <a:t>دیگر لوله هواکش</a:t>
            </a:r>
          </a:p>
          <a:p>
            <a:pPr marL="0" indent="0" algn="r" rtl="1">
              <a:buNone/>
            </a:pPr>
            <a:r>
              <a:rPr lang="fa-IR" sz="2800" dirty="0" smtClean="0">
                <a:cs typeface="B Nazanin" panose="00000400000000000000" pitchFamily="2" charset="-78"/>
              </a:rPr>
              <a:t> </a:t>
            </a:r>
            <a:r>
              <a:rPr lang="fa-IR" sz="2800" dirty="0">
                <a:cs typeface="B Nazanin" panose="00000400000000000000" pitchFamily="2" charset="-78"/>
              </a:rPr>
              <a:t>نیز به زیر وسایل بهداشتی که در پایین ترین </a:t>
            </a:r>
            <a:r>
              <a:rPr lang="fa-IR" sz="2800" dirty="0" smtClean="0">
                <a:cs typeface="B Nazanin" panose="00000400000000000000" pitchFamily="2" charset="-78"/>
              </a:rPr>
              <a:t>قسمت ساختمان</a:t>
            </a:r>
          </a:p>
          <a:p>
            <a:pPr marL="0" indent="0" algn="r" rtl="1">
              <a:buNone/>
            </a:pPr>
            <a:r>
              <a:rPr lang="fa-IR" sz="2800" dirty="0" smtClean="0">
                <a:cs typeface="B Nazanin" panose="00000400000000000000" pitchFamily="2" charset="-78"/>
              </a:rPr>
              <a:t> </a:t>
            </a:r>
            <a:r>
              <a:rPr lang="fa-IR" sz="2800" dirty="0">
                <a:cs typeface="B Nazanin" panose="00000400000000000000" pitchFamily="2" charset="-78"/>
              </a:rPr>
              <a:t>قرار دارند به لوله قائم فاضلاب متصل </a:t>
            </a:r>
            <a:r>
              <a:rPr lang="fa-IR" sz="2800" dirty="0" smtClean="0">
                <a:cs typeface="B Nazanin" panose="00000400000000000000" pitchFamily="2" charset="-78"/>
              </a:rPr>
              <a:t>میگردد.</a:t>
            </a:r>
          </a:p>
          <a:p>
            <a:pPr marL="0" indent="0" algn="r" rtl="1">
              <a:buNone/>
            </a:pPr>
            <a:endParaRPr lang="fa-IR" sz="2800" dirty="0" smtClean="0">
              <a:cs typeface="B Nazanin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346" y="1434643"/>
            <a:ext cx="4958608" cy="5323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4988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2395" y="278779"/>
            <a:ext cx="10617737" cy="807648"/>
          </a:xfrm>
        </p:spPr>
        <p:txBody>
          <a:bodyPr>
            <a:normAutofit/>
          </a:bodyPr>
          <a:lstStyle/>
          <a:p>
            <a:pPr algn="r" rtl="1"/>
            <a:r>
              <a:rPr lang="fa-IR" sz="4000" b="1" dirty="0">
                <a:solidFill>
                  <a:srgbClr val="FF0000"/>
                </a:solidFill>
                <a:cs typeface="B Nazanin" panose="00000400000000000000" pitchFamily="2" charset="-78"/>
              </a:rPr>
              <a:t> شبکه جمع آوری فاضلاب با هواکش مداری و انفرادی</a:t>
            </a:r>
            <a:endParaRPr lang="en-US" sz="40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2575" y="1170011"/>
            <a:ext cx="5635376" cy="568798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2541" y="1086427"/>
            <a:ext cx="5298053" cy="5687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377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2947" y="227067"/>
            <a:ext cx="6511507" cy="807648"/>
          </a:xfrm>
        </p:spPr>
        <p:txBody>
          <a:bodyPr>
            <a:normAutofit/>
          </a:bodyPr>
          <a:lstStyle/>
          <a:p>
            <a:pPr algn="r" rtl="1"/>
            <a:r>
              <a:rPr lang="fa-IR" sz="4000" b="1" dirty="0">
                <a:solidFill>
                  <a:srgbClr val="FF0000"/>
                </a:solidFill>
                <a:cs typeface="B Nazanin" panose="00000400000000000000" pitchFamily="2" charset="-78"/>
              </a:rPr>
              <a:t>جمع آوری آ </a:t>
            </a:r>
            <a:r>
              <a:rPr lang="fa-IR" sz="40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ب های </a:t>
            </a:r>
            <a:r>
              <a:rPr lang="fa-IR" sz="4000" b="1" dirty="0">
                <a:solidFill>
                  <a:srgbClr val="FF0000"/>
                </a:solidFill>
                <a:cs typeface="B Nazanin" panose="00000400000000000000" pitchFamily="2" charset="-78"/>
              </a:rPr>
              <a:t>سطحی </a:t>
            </a:r>
            <a:r>
              <a:rPr lang="fa-IR" sz="40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(باران)</a:t>
            </a:r>
            <a:endParaRPr lang="en-US" sz="40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5676" y="1227551"/>
            <a:ext cx="11729965" cy="5762798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2800" dirty="0">
                <a:cs typeface="B Nazanin" panose="00000400000000000000" pitchFamily="2" charset="-78"/>
              </a:rPr>
              <a:t>آب های باران حاصل از بارندگی </a:t>
            </a:r>
            <a:r>
              <a:rPr lang="fa-IR" sz="2800" dirty="0" smtClean="0">
                <a:cs typeface="B Nazanin" panose="00000400000000000000" pitchFamily="2" charset="-78"/>
              </a:rPr>
              <a:t>برروی </a:t>
            </a:r>
            <a:r>
              <a:rPr lang="fa-IR" sz="2800" dirty="0">
                <a:cs typeface="B Nazanin" panose="00000400000000000000" pitchFamily="2" charset="-78"/>
              </a:rPr>
              <a:t>ساختمان را با </a:t>
            </a:r>
            <a:r>
              <a:rPr lang="fa-IR" sz="2800" dirty="0" smtClean="0">
                <a:solidFill>
                  <a:srgbClr val="00B0F0"/>
                </a:solidFill>
                <a:cs typeface="B Nazanin" panose="00000400000000000000" pitchFamily="2" charset="-78"/>
              </a:rPr>
              <a:t>لوله </a:t>
            </a:r>
            <a:r>
              <a:rPr lang="fa-IR" sz="2800" dirty="0">
                <a:solidFill>
                  <a:srgbClr val="00B0F0"/>
                </a:solidFill>
                <a:cs typeface="B Nazanin" panose="00000400000000000000" pitchFamily="2" charset="-78"/>
              </a:rPr>
              <a:t>جداگانه ای </a:t>
            </a:r>
            <a:r>
              <a:rPr lang="fa-IR" sz="2800" dirty="0">
                <a:cs typeface="B Nazanin" panose="00000400000000000000" pitchFamily="2" charset="-78"/>
              </a:rPr>
              <a:t>به نام </a:t>
            </a:r>
            <a:r>
              <a:rPr lang="fa-IR" sz="2800" dirty="0" smtClean="0">
                <a:solidFill>
                  <a:srgbClr val="00B0F0"/>
                </a:solidFill>
                <a:cs typeface="B Nazanin" panose="00000400000000000000" pitchFamily="2" charset="-78"/>
              </a:rPr>
              <a:t>لوله </a:t>
            </a:r>
            <a:r>
              <a:rPr lang="fa-IR" sz="2800" dirty="0">
                <a:solidFill>
                  <a:srgbClr val="00B0F0"/>
                </a:solidFill>
                <a:cs typeface="B Nazanin" panose="00000400000000000000" pitchFamily="2" charset="-78"/>
              </a:rPr>
              <a:t>آب باران </a:t>
            </a:r>
            <a:r>
              <a:rPr lang="fa-IR" sz="2800" dirty="0" smtClean="0">
                <a:solidFill>
                  <a:srgbClr val="00B0F0"/>
                </a:solidFill>
                <a:cs typeface="B Nazanin" panose="00000400000000000000" pitchFamily="2" charset="-78"/>
              </a:rPr>
              <a:t>(ناودان) </a:t>
            </a:r>
            <a:r>
              <a:rPr lang="fa-IR" sz="2800" dirty="0" smtClean="0">
                <a:cs typeface="B Nazanin" panose="00000400000000000000" pitchFamily="2" charset="-78"/>
              </a:rPr>
              <a:t>جمع </a:t>
            </a:r>
            <a:r>
              <a:rPr lang="fa-IR" sz="2800" dirty="0">
                <a:cs typeface="B Nazanin" panose="00000400000000000000" pitchFamily="2" charset="-78"/>
              </a:rPr>
              <a:t>آوری و تخلیه </a:t>
            </a:r>
            <a:r>
              <a:rPr lang="fa-IR" sz="2800" dirty="0" smtClean="0">
                <a:cs typeface="B Nazanin" panose="00000400000000000000" pitchFamily="2" charset="-78"/>
              </a:rPr>
              <a:t>می نمایند</a:t>
            </a:r>
            <a:r>
              <a:rPr lang="fa-IR" sz="2800" dirty="0">
                <a:cs typeface="B Nazanin" panose="00000400000000000000" pitchFamily="2" charset="-78"/>
              </a:rPr>
              <a:t>. </a:t>
            </a:r>
            <a:endParaRPr lang="fa-IR" sz="2800" dirty="0" smtClean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800" dirty="0">
                <a:cs typeface="B Nazanin" panose="00000400000000000000" pitchFamily="2" charset="-78"/>
              </a:rPr>
              <a:t>در معابر عمومی و فضاهای شهری محل هایی به </a:t>
            </a:r>
            <a:r>
              <a:rPr lang="fa-IR" sz="2800" dirty="0" smtClean="0">
                <a:cs typeface="B Nazanin" panose="00000400000000000000" pitchFamily="2" charset="-78"/>
              </a:rPr>
              <a:t>منظورهدایت </a:t>
            </a:r>
            <a:r>
              <a:rPr lang="fa-IR" sz="2800" dirty="0">
                <a:cs typeface="B Nazanin" panose="00000400000000000000" pitchFamily="2" charset="-78"/>
              </a:rPr>
              <a:t>آ بهای ناشی از نزولات جوی در معابر </a:t>
            </a:r>
            <a:r>
              <a:rPr lang="fa-IR" sz="2800" dirty="0" smtClean="0">
                <a:cs typeface="B Nazanin" panose="00000400000000000000" pitchFamily="2" charset="-78"/>
              </a:rPr>
              <a:t>تعبیه می </a:t>
            </a:r>
            <a:r>
              <a:rPr lang="fa-IR" sz="2800" dirty="0">
                <a:cs typeface="B Nazanin" panose="00000400000000000000" pitchFamily="2" charset="-78"/>
              </a:rPr>
              <a:t>گردد </a:t>
            </a:r>
            <a:r>
              <a:rPr lang="fa-IR" sz="2800" dirty="0" smtClean="0">
                <a:cs typeface="B Nazanin" panose="00000400000000000000" pitchFamily="2" charset="-78"/>
              </a:rPr>
              <a:t>ومعمولاً </a:t>
            </a:r>
            <a:r>
              <a:rPr lang="fa-IR" sz="2800" dirty="0">
                <a:cs typeface="B Nazanin" panose="00000400000000000000" pitchFamily="2" charset="-78"/>
              </a:rPr>
              <a:t>بین پیاده رو و خیابان ساخته </a:t>
            </a:r>
            <a:r>
              <a:rPr lang="fa-IR" sz="2800" dirty="0" smtClean="0">
                <a:cs typeface="B Nazanin" panose="00000400000000000000" pitchFamily="2" charset="-78"/>
              </a:rPr>
              <a:t>می شود.</a:t>
            </a:r>
          </a:p>
          <a:p>
            <a:pPr marL="0" indent="0" algn="r" rtl="1">
              <a:buNone/>
            </a:pPr>
            <a:endParaRPr lang="fa-IR" sz="2800" dirty="0" smtClean="0">
              <a:cs typeface="B Nazanin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5706" y="3119918"/>
            <a:ext cx="2432052" cy="370094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138" y="2758196"/>
            <a:ext cx="3969810" cy="4062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347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7999" y="119278"/>
            <a:ext cx="6511507" cy="807648"/>
          </a:xfrm>
        </p:spPr>
        <p:txBody>
          <a:bodyPr>
            <a:normAutofit/>
          </a:bodyPr>
          <a:lstStyle/>
          <a:p>
            <a:pPr algn="r" rtl="1"/>
            <a:r>
              <a:rPr lang="fa-IR" sz="4000" b="1" dirty="0">
                <a:solidFill>
                  <a:srgbClr val="FF0000"/>
                </a:solidFill>
                <a:cs typeface="B Nazanin" panose="00000400000000000000" pitchFamily="2" charset="-78"/>
              </a:rPr>
              <a:t>روش های دفع </a:t>
            </a:r>
            <a:r>
              <a:rPr lang="fa-IR" sz="40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فاضلاب</a:t>
            </a:r>
            <a:endParaRPr lang="en-US" sz="40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8284" y="901874"/>
            <a:ext cx="11854072" cy="6063423"/>
          </a:xfrm>
        </p:spPr>
        <p:txBody>
          <a:bodyPr>
            <a:noAutofit/>
          </a:bodyPr>
          <a:lstStyle/>
          <a:p>
            <a:pPr marL="514350" indent="-514350" algn="r" rtl="1">
              <a:buFont typeface="+mj-lt"/>
              <a:buAutoNum type="arabicPeriod"/>
            </a:pPr>
            <a:r>
              <a:rPr lang="fa-IR" sz="2400" dirty="0" smtClean="0">
                <a:cs typeface="B Nazanin" panose="00000400000000000000" pitchFamily="2" charset="-78"/>
              </a:rPr>
              <a:t>استفاده </a:t>
            </a:r>
            <a:r>
              <a:rPr lang="fa-IR" sz="2400" dirty="0">
                <a:cs typeface="B Nazanin" panose="00000400000000000000" pitchFamily="2" charset="-78"/>
              </a:rPr>
              <a:t>از </a:t>
            </a:r>
            <a:r>
              <a:rPr lang="fa-IR" sz="2400" dirty="0" smtClean="0">
                <a:cs typeface="B Nazanin" panose="00000400000000000000" pitchFamily="2" charset="-78"/>
              </a:rPr>
              <a:t>چاه های </a:t>
            </a:r>
            <a:r>
              <a:rPr lang="fa-IR" sz="2400" dirty="0">
                <a:cs typeface="B Nazanin" panose="00000400000000000000" pitchFamily="2" charset="-78"/>
              </a:rPr>
              <a:t>جذبی</a:t>
            </a:r>
          </a:p>
          <a:p>
            <a:pPr marL="514350" indent="-514350" algn="r" rtl="1">
              <a:buFont typeface="+mj-lt"/>
              <a:buAutoNum type="arabicPeriod"/>
            </a:pPr>
            <a:r>
              <a:rPr lang="fa-IR" sz="2400" dirty="0" smtClean="0">
                <a:cs typeface="B Nazanin" panose="00000400000000000000" pitchFamily="2" charset="-78"/>
              </a:rPr>
              <a:t>استفاده </a:t>
            </a:r>
            <a:r>
              <a:rPr lang="fa-IR" sz="2400" dirty="0">
                <a:cs typeface="B Nazanin" panose="00000400000000000000" pitchFamily="2" charset="-78"/>
              </a:rPr>
              <a:t>از سپتیک تانک</a:t>
            </a:r>
          </a:p>
          <a:p>
            <a:pPr marL="514350" indent="-514350" algn="r" rtl="1">
              <a:buFont typeface="+mj-lt"/>
              <a:buAutoNum type="arabicPeriod"/>
            </a:pPr>
            <a:r>
              <a:rPr lang="fa-IR" sz="2400" dirty="0" smtClean="0">
                <a:cs typeface="B Nazanin" panose="00000400000000000000" pitchFamily="2" charset="-78"/>
              </a:rPr>
              <a:t>استفاده </a:t>
            </a:r>
            <a:r>
              <a:rPr lang="fa-IR" sz="2400" dirty="0">
                <a:cs typeface="B Nazanin" panose="00000400000000000000" pitchFamily="2" charset="-78"/>
              </a:rPr>
              <a:t>از </a:t>
            </a:r>
            <a:r>
              <a:rPr lang="fa-IR" sz="2400" dirty="0" smtClean="0">
                <a:cs typeface="B Nazanin" panose="00000400000000000000" pitchFamily="2" charset="-78"/>
              </a:rPr>
              <a:t>شبکه </a:t>
            </a:r>
            <a:r>
              <a:rPr lang="fa-IR" sz="2400" dirty="0">
                <a:cs typeface="B Nazanin" panose="00000400000000000000" pitchFamily="2" charset="-78"/>
              </a:rPr>
              <a:t>فاضلاب شهری </a:t>
            </a:r>
            <a:r>
              <a:rPr lang="fa-IR" sz="2400" dirty="0" smtClean="0">
                <a:cs typeface="B Nazanin" panose="00000400000000000000" pitchFamily="2" charset="-78"/>
              </a:rPr>
              <a:t>(از </a:t>
            </a:r>
            <a:r>
              <a:rPr lang="fa-IR" sz="2400" dirty="0">
                <a:cs typeface="B Nazanin" panose="00000400000000000000" pitchFamily="2" charset="-78"/>
              </a:rPr>
              <a:t>شیب شهرها برای هدایت فاضلاب استفاده </a:t>
            </a:r>
            <a:r>
              <a:rPr lang="fa-IR" sz="2400" dirty="0" smtClean="0">
                <a:cs typeface="B Nazanin" panose="00000400000000000000" pitchFamily="2" charset="-78"/>
              </a:rPr>
              <a:t>می کنند)</a:t>
            </a:r>
            <a:endParaRPr lang="fa-IR" sz="2800" dirty="0" smtClean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3200" dirty="0">
                <a:solidFill>
                  <a:srgbClr val="C00000"/>
                </a:solidFill>
                <a:cs typeface="B Nazanin" panose="00000400000000000000" pitchFamily="2" charset="-78"/>
              </a:rPr>
              <a:t>استفاده از چاه های </a:t>
            </a:r>
            <a:r>
              <a:rPr lang="fa-IR" sz="32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جذبي</a:t>
            </a:r>
          </a:p>
          <a:p>
            <a:pPr marL="0" indent="0" algn="r" rtl="1">
              <a:buNone/>
            </a:pPr>
            <a:r>
              <a:rPr lang="fa-IR" sz="2800" dirty="0">
                <a:cs typeface="B Nazanin" panose="00000400000000000000" pitchFamily="2" charset="-78"/>
              </a:rPr>
              <a:t>روش استفاده از چاه فاضلاب، ساده ترين و ارزان ترين روش دفع فاضلاب است</a:t>
            </a:r>
            <a:r>
              <a:rPr lang="fa-IR" sz="2800" dirty="0" smtClean="0">
                <a:cs typeface="B Nazanin" panose="00000400000000000000" pitchFamily="2" charset="-78"/>
              </a:rPr>
              <a:t>.</a:t>
            </a:r>
          </a:p>
          <a:p>
            <a:pPr algn="r" rtl="1">
              <a:buFont typeface="Wingdings" panose="05000000000000000000" pitchFamily="2" charset="2"/>
              <a:buChar char="§"/>
            </a:pPr>
            <a:r>
              <a:rPr lang="fa-IR" sz="2800" dirty="0" smtClean="0">
                <a:cs typeface="B Nazanin" panose="00000400000000000000" pitchFamily="2" charset="-78"/>
              </a:rPr>
              <a:t>در </a:t>
            </a:r>
            <a:r>
              <a:rPr lang="fa-IR" sz="2800" dirty="0">
                <a:cs typeface="B Nazanin" panose="00000400000000000000" pitchFamily="2" charset="-78"/>
              </a:rPr>
              <a:t>مواردی که </a:t>
            </a:r>
            <a:r>
              <a:rPr lang="fa-IR" sz="2800" dirty="0" smtClean="0">
                <a:cs typeface="B Nazanin" panose="00000400000000000000" pitchFamily="2" charset="-78"/>
              </a:rPr>
              <a:t>مقدار فاضلاب </a:t>
            </a:r>
            <a:r>
              <a:rPr lang="fa-IR" sz="2800" dirty="0">
                <a:cs typeface="B Nazanin" panose="00000400000000000000" pitchFamily="2" charset="-78"/>
              </a:rPr>
              <a:t>کم و محدود به چند خانواده </a:t>
            </a:r>
            <a:r>
              <a:rPr lang="fa-IR" sz="2800" dirty="0" smtClean="0">
                <a:cs typeface="B Nazanin" panose="00000400000000000000" pitchFamily="2" charset="-78"/>
              </a:rPr>
              <a:t>باشد</a:t>
            </a:r>
          </a:p>
          <a:p>
            <a:pPr algn="r" rtl="1">
              <a:buFont typeface="Wingdings" panose="05000000000000000000" pitchFamily="2" charset="2"/>
              <a:buChar char="§"/>
            </a:pPr>
            <a:r>
              <a:rPr lang="fa-IR" sz="2800" dirty="0" smtClean="0">
                <a:cs typeface="B Nazanin" panose="00000400000000000000" pitchFamily="2" charset="-78"/>
              </a:rPr>
              <a:t>زمين </a:t>
            </a:r>
            <a:r>
              <a:rPr lang="fa-IR" sz="2800" dirty="0">
                <a:cs typeface="B Nazanin" panose="00000400000000000000" pitchFamily="2" charset="-78"/>
              </a:rPr>
              <a:t>در عمق </a:t>
            </a:r>
            <a:r>
              <a:rPr lang="fa-IR" sz="2800" dirty="0" smtClean="0">
                <a:cs typeface="B Nazanin" panose="00000400000000000000" pitchFamily="2" charset="-78"/>
              </a:rPr>
              <a:t>های نسبتاً </a:t>
            </a:r>
            <a:r>
              <a:rPr lang="fa-IR" sz="2800" dirty="0">
                <a:cs typeface="B Nazanin" panose="00000400000000000000" pitchFamily="2" charset="-78"/>
              </a:rPr>
              <a:t>کم ( حدود ۲۰ متری) به لايه های آبرفتی نفوذپذير </a:t>
            </a:r>
            <a:r>
              <a:rPr lang="fa-IR" sz="2800" dirty="0" smtClean="0">
                <a:cs typeface="B Nazanin" panose="00000400000000000000" pitchFamily="2" charset="-78"/>
              </a:rPr>
              <a:t>برسد</a:t>
            </a:r>
          </a:p>
          <a:p>
            <a:pPr algn="r" rtl="1">
              <a:buFont typeface="Wingdings" panose="05000000000000000000" pitchFamily="2" charset="2"/>
              <a:buChar char="§"/>
            </a:pPr>
            <a:r>
              <a:rPr lang="fa-IR" sz="2800" dirty="0" smtClean="0">
                <a:cs typeface="B Nazanin" panose="00000400000000000000" pitchFamily="2" charset="-78"/>
              </a:rPr>
              <a:t> سفره </a:t>
            </a:r>
            <a:r>
              <a:rPr lang="fa-IR" sz="2800" dirty="0">
                <a:cs typeface="B Nazanin" panose="00000400000000000000" pitchFamily="2" charset="-78"/>
              </a:rPr>
              <a:t>های آب زيرزمينی حداقل ۳ تا ۴ متر پايين تر از لايه </a:t>
            </a:r>
            <a:r>
              <a:rPr lang="fa-IR" sz="2800" dirty="0" smtClean="0">
                <a:cs typeface="B Nazanin" panose="00000400000000000000" pitchFamily="2" charset="-78"/>
              </a:rPr>
              <a:t>های ياد </a:t>
            </a:r>
            <a:r>
              <a:rPr lang="fa-IR" sz="2800" dirty="0">
                <a:cs typeface="B Nazanin" panose="00000400000000000000" pitchFamily="2" charset="-78"/>
              </a:rPr>
              <a:t>شده قرار گرفته </a:t>
            </a:r>
            <a:r>
              <a:rPr lang="fa-IR" sz="2800" dirty="0" smtClean="0">
                <a:cs typeface="B Nazanin" panose="00000400000000000000" pitchFamily="2" charset="-78"/>
              </a:rPr>
              <a:t>باشد</a:t>
            </a:r>
          </a:p>
          <a:p>
            <a:pPr algn="r" rtl="1">
              <a:buFont typeface="Wingdings" panose="05000000000000000000" pitchFamily="2" charset="2"/>
              <a:buChar char="§"/>
            </a:pPr>
            <a:r>
              <a:rPr lang="fa-IR" sz="2800" dirty="0" smtClean="0">
                <a:cs typeface="B Nazanin" panose="00000400000000000000" pitchFamily="2" charset="-78"/>
              </a:rPr>
              <a:t> </a:t>
            </a:r>
            <a:r>
              <a:rPr lang="fa-IR" sz="2800" dirty="0">
                <a:cs typeface="B Nazanin" panose="00000400000000000000" pitchFamily="2" charset="-78"/>
              </a:rPr>
              <a:t>و يا از اين سفره ها </a:t>
            </a:r>
            <a:r>
              <a:rPr lang="fa-IR" sz="2800" dirty="0" smtClean="0">
                <a:cs typeface="B Nazanin" panose="00000400000000000000" pitchFamily="2" charset="-78"/>
              </a:rPr>
              <a:t>هيچ </a:t>
            </a:r>
            <a:r>
              <a:rPr lang="fa-IR" sz="2800" dirty="0">
                <a:cs typeface="B Nazanin" panose="00000400000000000000" pitchFamily="2" charset="-78"/>
              </a:rPr>
              <a:t>گونه </a:t>
            </a:r>
            <a:r>
              <a:rPr lang="fa-IR" sz="2800" dirty="0" smtClean="0">
                <a:cs typeface="B Nazanin" panose="00000400000000000000" pitchFamily="2" charset="-78"/>
              </a:rPr>
              <a:t>برداشتی برای </a:t>
            </a:r>
            <a:r>
              <a:rPr lang="fa-IR" sz="2800" dirty="0">
                <a:cs typeface="B Nazanin" panose="00000400000000000000" pitchFamily="2" charset="-78"/>
              </a:rPr>
              <a:t>مصارف بهداشتی و شرب </a:t>
            </a:r>
            <a:r>
              <a:rPr lang="fa-IR" sz="2800" dirty="0" smtClean="0">
                <a:cs typeface="B Nazanin" panose="00000400000000000000" pitchFamily="2" charset="-78"/>
              </a:rPr>
              <a:t>نشود.</a:t>
            </a:r>
          </a:p>
          <a:p>
            <a:pPr marL="0" indent="0" algn="r" rtl="1">
              <a:buNone/>
            </a:pPr>
            <a:r>
              <a:rPr lang="fa-IR" sz="24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نکته : </a:t>
            </a:r>
            <a:r>
              <a:rPr lang="fa-IR" sz="2400" dirty="0" smtClean="0">
                <a:solidFill>
                  <a:srgbClr val="00B0F0"/>
                </a:solidFill>
                <a:cs typeface="B Nazanin" panose="00000400000000000000" pitchFamily="2" charset="-78"/>
              </a:rPr>
              <a:t>معمولاً </a:t>
            </a:r>
            <a:r>
              <a:rPr lang="fa-IR" sz="2400" dirty="0">
                <a:solidFill>
                  <a:srgbClr val="00B0F0"/>
                </a:solidFill>
                <a:cs typeface="B Nazanin" panose="00000400000000000000" pitchFamily="2" charset="-78"/>
              </a:rPr>
              <a:t>چاه </a:t>
            </a:r>
            <a:r>
              <a:rPr lang="fa-IR" sz="2400" dirty="0" smtClean="0">
                <a:solidFill>
                  <a:srgbClr val="00B0F0"/>
                </a:solidFill>
                <a:cs typeface="B Nazanin" panose="00000400000000000000" pitchFamily="2" charset="-78"/>
              </a:rPr>
              <a:t>سرویس ها </a:t>
            </a:r>
            <a:r>
              <a:rPr lang="fa-IR" sz="2400" dirty="0">
                <a:solidFill>
                  <a:srgbClr val="00B0F0"/>
                </a:solidFill>
                <a:cs typeface="B Nazanin" panose="00000400000000000000" pitchFamily="2" charset="-78"/>
              </a:rPr>
              <a:t>جداگانه حفر </a:t>
            </a:r>
            <a:r>
              <a:rPr lang="fa-IR" sz="2400" dirty="0" smtClean="0">
                <a:solidFill>
                  <a:srgbClr val="00B0F0"/>
                </a:solidFill>
                <a:cs typeface="B Nazanin" panose="00000400000000000000" pitchFamily="2" charset="-78"/>
              </a:rPr>
              <a:t>می شود </a:t>
            </a:r>
            <a:r>
              <a:rPr lang="fa-IR" sz="2400" dirty="0">
                <a:solidFill>
                  <a:srgbClr val="00B0F0"/>
                </a:solidFill>
                <a:cs typeface="B Nazanin" panose="00000400000000000000" pitchFamily="2" charset="-78"/>
              </a:rPr>
              <a:t>همچنین برای آشپزخانه، حمام و آب باران نیز چاههای جدا </a:t>
            </a:r>
            <a:r>
              <a:rPr lang="fa-IR" sz="2400" dirty="0" smtClean="0">
                <a:solidFill>
                  <a:srgbClr val="00B0F0"/>
                </a:solidFill>
                <a:cs typeface="B Nazanin" panose="00000400000000000000" pitchFamily="2" charset="-78"/>
              </a:rPr>
              <a:t>حفر </a:t>
            </a:r>
            <a:r>
              <a:rPr lang="fa-IR" sz="2400" dirty="0">
                <a:solidFill>
                  <a:srgbClr val="00B0F0"/>
                </a:solidFill>
                <a:cs typeface="B Nazanin" panose="00000400000000000000" pitchFamily="2" charset="-78"/>
              </a:rPr>
              <a:t>می گردد، به دلیل نفوذپذیری و خاصیت جذب خاک تهران، اکثراً از این روش استفاده </a:t>
            </a:r>
            <a:r>
              <a:rPr lang="fa-IR" sz="2400" dirty="0" smtClean="0">
                <a:solidFill>
                  <a:srgbClr val="00B0F0"/>
                </a:solidFill>
                <a:cs typeface="B Nazanin" panose="00000400000000000000" pitchFamily="2" charset="-78"/>
              </a:rPr>
              <a:t>میشود.</a:t>
            </a:r>
          </a:p>
        </p:txBody>
      </p:sp>
    </p:spTree>
    <p:extLst>
      <p:ext uri="{BB962C8B-B14F-4D97-AF65-F5344CB8AC3E}">
        <p14:creationId xmlns:p14="http://schemas.microsoft.com/office/powerpoint/2010/main" val="1594124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20421" y="119278"/>
            <a:ext cx="6511507" cy="807648"/>
          </a:xfrm>
        </p:spPr>
        <p:txBody>
          <a:bodyPr>
            <a:normAutofit/>
          </a:bodyPr>
          <a:lstStyle/>
          <a:p>
            <a:pPr algn="r" rtl="1"/>
            <a:r>
              <a:rPr lang="fa-IR" sz="4000" b="1" dirty="0">
                <a:solidFill>
                  <a:srgbClr val="FF0000"/>
                </a:solidFill>
                <a:cs typeface="B Nazanin" panose="00000400000000000000" pitchFamily="2" charset="-78"/>
              </a:rPr>
              <a:t>روش های دفع </a:t>
            </a:r>
            <a:r>
              <a:rPr lang="fa-IR" sz="40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فاضلاب</a:t>
            </a:r>
            <a:endParaRPr lang="en-US" sz="40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8284" y="814193"/>
            <a:ext cx="11716286" cy="6043808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3200" dirty="0">
                <a:solidFill>
                  <a:srgbClr val="C00000"/>
                </a:solidFill>
                <a:cs typeface="B Nazanin" panose="00000400000000000000" pitchFamily="2" charset="-78"/>
              </a:rPr>
              <a:t>ساختمان </a:t>
            </a:r>
            <a:r>
              <a:rPr lang="fa-IR" sz="32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چاه</a:t>
            </a:r>
            <a:endParaRPr lang="fa-IR" sz="2800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800" dirty="0">
                <a:solidFill>
                  <a:srgbClr val="00B0F0"/>
                </a:solidFill>
                <a:cs typeface="B Nazanin" panose="00000400000000000000" pitchFamily="2" charset="-78"/>
              </a:rPr>
              <a:t>دهانه </a:t>
            </a:r>
            <a:r>
              <a:rPr lang="fa-IR" sz="2800" dirty="0" smtClean="0">
                <a:solidFill>
                  <a:srgbClr val="00B0F0"/>
                </a:solidFill>
                <a:cs typeface="B Nazanin" panose="00000400000000000000" pitchFamily="2" charset="-78"/>
              </a:rPr>
              <a:t>چاه</a:t>
            </a:r>
          </a:p>
          <a:p>
            <a:pPr marL="0" indent="0" algn="r" rtl="1">
              <a:buNone/>
            </a:pPr>
            <a:r>
              <a:rPr lang="fa-IR" sz="2800" dirty="0" smtClean="0">
                <a:cs typeface="B Nazanin" panose="00000400000000000000" pitchFamily="2" charset="-78"/>
              </a:rPr>
              <a:t> </a:t>
            </a:r>
            <a:r>
              <a:rPr lang="fa-IR" sz="2800" dirty="0">
                <a:cs typeface="B Nazanin" panose="00000400000000000000" pitchFamily="2" charset="-78"/>
              </a:rPr>
              <a:t>دهانه قسمت ورودی فاضلاب به چاه است.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لوله های جمع آوری، فاضلاب را در بخش قيفی شکل، </a:t>
            </a:r>
            <a:r>
              <a:rPr lang="fa-IR" sz="2400" dirty="0" smtClean="0">
                <a:cs typeface="B Nazanin" panose="00000400000000000000" pitchFamily="2" charset="-78"/>
              </a:rPr>
              <a:t>مانند گلدان </a:t>
            </a:r>
            <a:r>
              <a:rPr lang="fa-IR" sz="2400" dirty="0">
                <a:cs typeface="B Nazanin" panose="00000400000000000000" pitchFamily="2" charset="-78"/>
              </a:rPr>
              <a:t>بدون کف، ريخته تا به ميله هدايت شود.</a:t>
            </a:r>
          </a:p>
          <a:p>
            <a:pPr marL="0" indent="0" algn="r" rtl="1">
              <a:buNone/>
            </a:pPr>
            <a:r>
              <a:rPr lang="fa-IR" sz="2800" dirty="0">
                <a:solidFill>
                  <a:srgbClr val="00B0F0"/>
                </a:solidFill>
                <a:cs typeface="B Nazanin" panose="00000400000000000000" pitchFamily="2" charset="-78"/>
              </a:rPr>
              <a:t>ميلۀ </a:t>
            </a:r>
            <a:r>
              <a:rPr lang="fa-IR" sz="2800" dirty="0" smtClean="0">
                <a:solidFill>
                  <a:srgbClr val="00B0F0"/>
                </a:solidFill>
                <a:cs typeface="B Nazanin" panose="00000400000000000000" pitchFamily="2" charset="-78"/>
              </a:rPr>
              <a:t>چاه</a:t>
            </a:r>
          </a:p>
          <a:p>
            <a:pPr marL="0" indent="0" algn="r" rtl="1">
              <a:buNone/>
            </a:pPr>
            <a:r>
              <a:rPr lang="fa-IR" sz="2800" dirty="0" smtClean="0">
                <a:cs typeface="B Nazanin" panose="00000400000000000000" pitchFamily="2" charset="-78"/>
              </a:rPr>
              <a:t>چاه </a:t>
            </a:r>
            <a:r>
              <a:rPr lang="fa-IR" sz="2800" dirty="0">
                <a:cs typeface="B Nazanin" panose="00000400000000000000" pitchFamily="2" charset="-78"/>
              </a:rPr>
              <a:t>به </a:t>
            </a:r>
            <a:r>
              <a:rPr lang="fa-IR" sz="2800" dirty="0">
                <a:solidFill>
                  <a:srgbClr val="92D050"/>
                </a:solidFill>
                <a:cs typeface="B Nazanin" panose="00000400000000000000" pitchFamily="2" charset="-78"/>
              </a:rPr>
              <a:t>قطر ۸۰ سانتی متر </a:t>
            </a:r>
            <a:r>
              <a:rPr lang="fa-IR" sz="2800" dirty="0">
                <a:cs typeface="B Nazanin" panose="00000400000000000000" pitchFamily="2" charset="-78"/>
              </a:rPr>
              <a:t>را، آن قدر </a:t>
            </a:r>
            <a:r>
              <a:rPr lang="fa-IR" sz="2800" dirty="0" smtClean="0">
                <a:cs typeface="B Nazanin" panose="00000400000000000000" pitchFamily="2" charset="-78"/>
              </a:rPr>
              <a:t>حفاری می </a:t>
            </a:r>
            <a:r>
              <a:rPr lang="fa-IR" sz="2800" dirty="0">
                <a:cs typeface="B Nazanin" panose="00000400000000000000" pitchFamily="2" charset="-78"/>
              </a:rPr>
              <a:t>کنند که به </a:t>
            </a:r>
            <a:r>
              <a:rPr lang="fa-IR" sz="2800" dirty="0">
                <a:solidFill>
                  <a:srgbClr val="92D050"/>
                </a:solidFill>
                <a:cs typeface="B Nazanin" panose="00000400000000000000" pitchFamily="2" charset="-78"/>
              </a:rPr>
              <a:t>زمين شنی </a:t>
            </a:r>
            <a:r>
              <a:rPr lang="fa-IR" sz="2800" dirty="0">
                <a:cs typeface="B Nazanin" panose="00000400000000000000" pitchFamily="2" charset="-78"/>
              </a:rPr>
              <a:t>با</a:t>
            </a:r>
            <a:r>
              <a:rPr lang="fa-IR" sz="2800" dirty="0">
                <a:solidFill>
                  <a:srgbClr val="92D050"/>
                </a:solidFill>
                <a:cs typeface="B Nazanin" panose="00000400000000000000" pitchFamily="2" charset="-78"/>
              </a:rPr>
              <a:t> قابليت جذب زياد آب </a:t>
            </a:r>
            <a:r>
              <a:rPr lang="fa-IR" sz="2800" dirty="0">
                <a:cs typeface="B Nazanin" panose="00000400000000000000" pitchFamily="2" charset="-78"/>
              </a:rPr>
              <a:t>برسند به </a:t>
            </a:r>
            <a:r>
              <a:rPr lang="fa-IR" sz="2800" dirty="0" smtClean="0">
                <a:cs typeface="B Nazanin" panose="00000400000000000000" pitchFamily="2" charset="-78"/>
              </a:rPr>
              <a:t>اين عمق</a:t>
            </a:r>
            <a:r>
              <a:rPr lang="fa-IR" sz="2800" dirty="0">
                <a:cs typeface="B Nazanin" panose="00000400000000000000" pitchFamily="2" charset="-78"/>
              </a:rPr>
              <a:t>، ميله می </a:t>
            </a:r>
            <a:r>
              <a:rPr lang="fa-IR" sz="2800" dirty="0" smtClean="0">
                <a:cs typeface="B Nazanin" panose="00000400000000000000" pitchFamily="2" charset="-78"/>
              </a:rPr>
              <a:t>گويند.</a:t>
            </a:r>
          </a:p>
          <a:p>
            <a:pPr marL="0" indent="0" algn="r" rtl="1"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به </a:t>
            </a:r>
            <a:r>
              <a:rPr lang="fa-IR" sz="2400" dirty="0">
                <a:cs typeface="B Nazanin" panose="00000400000000000000" pitchFamily="2" charset="-78"/>
              </a:rPr>
              <a:t>لحاظ تأثير منفی حفاری در ساختمان </a:t>
            </a:r>
            <a:r>
              <a:rPr lang="fa-IR" sz="2400" dirty="0" smtClean="0">
                <a:cs typeface="B Nazanin" panose="00000400000000000000" pitchFamily="2" charset="-78"/>
              </a:rPr>
              <a:t>و همچنين </a:t>
            </a:r>
            <a:r>
              <a:rPr lang="fa-IR" sz="2400" dirty="0">
                <a:cs typeface="B Nazanin" panose="00000400000000000000" pitchFamily="2" charset="-78"/>
              </a:rPr>
              <a:t>رعايت اصول </a:t>
            </a:r>
            <a:r>
              <a:rPr lang="fa-IR" sz="2400" dirty="0" smtClean="0">
                <a:cs typeface="B Nazanin" panose="00000400000000000000" pitchFamily="2" charset="-78"/>
              </a:rPr>
              <a:t>بهداشتی</a:t>
            </a:r>
            <a:r>
              <a:rPr lang="fa-IR" sz="2400" dirty="0">
                <a:cs typeface="B Nazanin" panose="00000400000000000000" pitchFamily="2" charset="-78"/>
              </a:rPr>
              <a:t>، عمق </a:t>
            </a:r>
            <a:r>
              <a:rPr lang="fa-IR" sz="2400" dirty="0" smtClean="0">
                <a:cs typeface="B Nazanin" panose="00000400000000000000" pitchFamily="2" charset="-78"/>
              </a:rPr>
              <a:t>ميله چاه </a:t>
            </a:r>
            <a:r>
              <a:rPr lang="fa-IR" sz="2400" dirty="0">
                <a:cs typeface="B Nazanin" panose="00000400000000000000" pitchFamily="2" charset="-78"/>
              </a:rPr>
              <a:t>بهتر است از </a:t>
            </a:r>
            <a:r>
              <a:rPr lang="fa-IR" sz="2400" dirty="0" smtClean="0">
                <a:solidFill>
                  <a:srgbClr val="92D050"/>
                </a:solidFill>
                <a:cs typeface="B Nazanin" panose="00000400000000000000" pitchFamily="2" charset="-78"/>
              </a:rPr>
              <a:t>۶ متر </a:t>
            </a:r>
            <a:r>
              <a:rPr lang="fa-IR" sz="2400" dirty="0">
                <a:solidFill>
                  <a:srgbClr val="92D050"/>
                </a:solidFill>
                <a:cs typeface="B Nazanin" panose="00000400000000000000" pitchFamily="2" charset="-78"/>
              </a:rPr>
              <a:t>بيشتر </a:t>
            </a:r>
            <a:r>
              <a:rPr lang="fa-IR" sz="2400" dirty="0">
                <a:cs typeface="B Nazanin" panose="00000400000000000000" pitchFamily="2" charset="-78"/>
              </a:rPr>
              <a:t>باشد</a:t>
            </a:r>
            <a:r>
              <a:rPr lang="fa-IR" sz="2800" dirty="0" smtClean="0">
                <a:cs typeface="B Nazanin" panose="00000400000000000000" pitchFamily="2" charset="-78"/>
              </a:rPr>
              <a:t>.</a:t>
            </a:r>
          </a:p>
          <a:p>
            <a:pPr marL="0" indent="0" algn="r" rtl="1">
              <a:buNone/>
            </a:pPr>
            <a:r>
              <a:rPr lang="fa-IR" sz="2800" dirty="0">
                <a:solidFill>
                  <a:srgbClr val="00B0F0"/>
                </a:solidFill>
                <a:cs typeface="B Nazanin" panose="00000400000000000000" pitchFamily="2" charset="-78"/>
              </a:rPr>
              <a:t>انبارۀ </a:t>
            </a:r>
            <a:r>
              <a:rPr lang="fa-IR" sz="2800" dirty="0" smtClean="0">
                <a:solidFill>
                  <a:srgbClr val="00B0F0"/>
                </a:solidFill>
                <a:cs typeface="B Nazanin" panose="00000400000000000000" pitchFamily="2" charset="-78"/>
              </a:rPr>
              <a:t>چاه</a:t>
            </a:r>
          </a:p>
          <a:p>
            <a:pPr marL="0" indent="0" algn="r" rtl="1">
              <a:buNone/>
            </a:pPr>
            <a:r>
              <a:rPr lang="fa-IR" sz="2800" dirty="0" smtClean="0">
                <a:cs typeface="B Nazanin" panose="00000400000000000000" pitchFamily="2" charset="-78"/>
              </a:rPr>
              <a:t>پس </a:t>
            </a:r>
            <a:r>
              <a:rPr lang="fa-IR" sz="2800" dirty="0">
                <a:cs typeface="B Nazanin" panose="00000400000000000000" pitchFamily="2" charset="-78"/>
              </a:rPr>
              <a:t>از رسيدن به زمين شنی، در جهت </a:t>
            </a:r>
            <a:r>
              <a:rPr lang="fa-IR" sz="2800" dirty="0" smtClean="0">
                <a:cs typeface="B Nazanin" panose="00000400000000000000" pitchFamily="2" charset="-78"/>
              </a:rPr>
              <a:t>جهات </a:t>
            </a:r>
            <a:r>
              <a:rPr lang="fa-IR" sz="2800" dirty="0">
                <a:cs typeface="B Nazanin" panose="00000400000000000000" pitchFamily="2" charset="-78"/>
              </a:rPr>
              <a:t>مناسب، انباره حفر می شود</a:t>
            </a:r>
            <a:r>
              <a:rPr lang="fa-IR" sz="2800" dirty="0" smtClean="0">
                <a:cs typeface="B Nazanin" panose="00000400000000000000" pitchFamily="2" charset="-78"/>
              </a:rPr>
              <a:t>.</a:t>
            </a:r>
          </a:p>
          <a:p>
            <a:pPr marL="0" indent="0" algn="r" rtl="1">
              <a:buNone/>
            </a:pPr>
            <a:r>
              <a:rPr lang="fa-IR" sz="2800" dirty="0" smtClean="0">
                <a:solidFill>
                  <a:srgbClr val="00B0F0"/>
                </a:solidFill>
                <a:cs typeface="B Nazanin" panose="00000400000000000000" pitchFamily="2" charset="-78"/>
              </a:rPr>
              <a:t> </a:t>
            </a:r>
            <a:r>
              <a:rPr lang="fa-IR" sz="2800" dirty="0">
                <a:solidFill>
                  <a:srgbClr val="00B0F0"/>
                </a:solidFill>
                <a:cs typeface="B Nazanin" panose="00000400000000000000" pitchFamily="2" charset="-78"/>
              </a:rPr>
              <a:t>ارتفاع انباره </a:t>
            </a:r>
            <a:r>
              <a:rPr lang="fa-IR" sz="2800" dirty="0" smtClean="0">
                <a:solidFill>
                  <a:srgbClr val="00B0F0"/>
                </a:solidFill>
                <a:cs typeface="B Nazanin" panose="00000400000000000000" pitchFamily="2" charset="-78"/>
              </a:rPr>
              <a:t>1/5 </a:t>
            </a:r>
            <a:r>
              <a:rPr lang="fa-IR" sz="2800" dirty="0">
                <a:cs typeface="B Nazanin" panose="00000400000000000000" pitchFamily="2" charset="-78"/>
              </a:rPr>
              <a:t>و</a:t>
            </a:r>
            <a:r>
              <a:rPr lang="fa-IR" sz="2800" dirty="0" smtClean="0">
                <a:solidFill>
                  <a:srgbClr val="00B0F0"/>
                </a:solidFill>
                <a:cs typeface="B Nazanin" panose="00000400000000000000" pitchFamily="2" charset="-78"/>
              </a:rPr>
              <a:t> عرض </a:t>
            </a:r>
            <a:r>
              <a:rPr lang="fa-IR" sz="2800" dirty="0">
                <a:solidFill>
                  <a:srgbClr val="00B0F0"/>
                </a:solidFill>
                <a:cs typeface="B Nazanin" panose="00000400000000000000" pitchFamily="2" charset="-78"/>
              </a:rPr>
              <a:t>آن حدود ۱ متر </a:t>
            </a:r>
            <a:r>
              <a:rPr lang="fa-IR" sz="2800" dirty="0">
                <a:cs typeface="B Nazanin" panose="00000400000000000000" pitchFamily="2" charset="-78"/>
              </a:rPr>
              <a:t>مناسب است.</a:t>
            </a:r>
          </a:p>
        </p:txBody>
      </p:sp>
    </p:spTree>
    <p:extLst>
      <p:ext uri="{BB962C8B-B14F-4D97-AF65-F5344CB8AC3E}">
        <p14:creationId xmlns:p14="http://schemas.microsoft.com/office/powerpoint/2010/main" val="826755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20421" y="119278"/>
            <a:ext cx="6511507" cy="807648"/>
          </a:xfrm>
        </p:spPr>
        <p:txBody>
          <a:bodyPr>
            <a:normAutofit/>
          </a:bodyPr>
          <a:lstStyle/>
          <a:p>
            <a:pPr algn="r" rtl="1"/>
            <a:r>
              <a:rPr lang="fa-IR" sz="4000" b="1" dirty="0">
                <a:solidFill>
                  <a:srgbClr val="FF0000"/>
                </a:solidFill>
                <a:cs typeface="B Nazanin" panose="00000400000000000000" pitchFamily="2" charset="-78"/>
              </a:rPr>
              <a:t>روش های دفع </a:t>
            </a:r>
            <a:r>
              <a:rPr lang="fa-IR" sz="40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فاضلاب</a:t>
            </a:r>
            <a:endParaRPr lang="en-US" sz="40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8284" y="1189973"/>
            <a:ext cx="11741338" cy="5668027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2800" dirty="0">
                <a:cs typeface="B Nazanin" panose="00000400000000000000" pitchFamily="2" charset="-78"/>
              </a:rPr>
              <a:t>عمر چاه ها معمولا 50 سال ( نحوه قرارگیری لوله ها و لزوم استفاده از زانویی 90 درجه و گلدونی در سر لوله ها و چاه </a:t>
            </a:r>
            <a:r>
              <a:rPr lang="fa-IR" sz="2800" dirty="0" smtClean="0">
                <a:cs typeface="B Nazanin" panose="00000400000000000000" pitchFamily="2" charset="-78"/>
              </a:rPr>
              <a:t>)،  </a:t>
            </a:r>
            <a:r>
              <a:rPr lang="fa-IR" sz="2800" dirty="0">
                <a:cs typeface="B Nazanin" panose="00000400000000000000" pitchFamily="2" charset="-78"/>
              </a:rPr>
              <a:t>بطور کلی به دلیل نشر آلودگی به آب های زیرزمینی استفاده از چا ه های جذبی روش مناسبی نیست.</a:t>
            </a:r>
          </a:p>
          <a:p>
            <a:pPr marL="0" indent="0" algn="r" rtl="1">
              <a:buNone/>
            </a:pPr>
            <a:endParaRPr lang="fa-IR" sz="2800" dirty="0">
              <a:cs typeface="B Nazanin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682" y="2590792"/>
            <a:ext cx="3676940" cy="422023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9487" y="2480152"/>
            <a:ext cx="3273637" cy="334316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647" y="2118985"/>
            <a:ext cx="3546578" cy="4728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044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20421" y="119278"/>
            <a:ext cx="6511507" cy="807648"/>
          </a:xfrm>
        </p:spPr>
        <p:txBody>
          <a:bodyPr>
            <a:normAutofit/>
          </a:bodyPr>
          <a:lstStyle/>
          <a:p>
            <a:pPr algn="r" rtl="1"/>
            <a:r>
              <a:rPr lang="fa-IR" sz="4000" b="1" dirty="0">
                <a:solidFill>
                  <a:srgbClr val="FF0000"/>
                </a:solidFill>
                <a:cs typeface="B Nazanin" panose="00000400000000000000" pitchFamily="2" charset="-78"/>
              </a:rPr>
              <a:t>روش های دفع </a:t>
            </a:r>
            <a:r>
              <a:rPr lang="fa-IR" sz="40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فاضلاب</a:t>
            </a:r>
            <a:endParaRPr lang="en-US" sz="40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596" y="1189973"/>
            <a:ext cx="11741338" cy="5668027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3200" dirty="0">
                <a:solidFill>
                  <a:srgbClr val="C00000"/>
                </a:solidFill>
                <a:cs typeface="B Nazanin" panose="00000400000000000000" pitchFamily="2" charset="-78"/>
              </a:rPr>
              <a:t>دفع فاضلاب در سپتيک </a:t>
            </a:r>
            <a:r>
              <a:rPr lang="fa-IR" sz="32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تانک</a:t>
            </a:r>
          </a:p>
          <a:p>
            <a:pPr marL="0" indent="0" algn="r" rtl="1">
              <a:buNone/>
            </a:pPr>
            <a:r>
              <a:rPr lang="fa-IR" sz="2800" dirty="0" smtClean="0">
                <a:cs typeface="B Nazanin" panose="00000400000000000000" pitchFamily="2" charset="-78"/>
              </a:rPr>
              <a:t> </a:t>
            </a:r>
            <a:r>
              <a:rPr lang="fa-IR" sz="2800" dirty="0">
                <a:cs typeface="B Nazanin" panose="00000400000000000000" pitchFamily="2" charset="-78"/>
              </a:rPr>
              <a:t>سپتيک </a:t>
            </a:r>
            <a:r>
              <a:rPr lang="fa-IR" sz="2800" dirty="0" smtClean="0">
                <a:cs typeface="B Nazanin" panose="00000400000000000000" pitchFamily="2" charset="-78"/>
              </a:rPr>
              <a:t>تانک مخزنی </a:t>
            </a:r>
            <a:r>
              <a:rPr lang="fa-IR" sz="2800" dirty="0">
                <a:cs typeface="B Nazanin" panose="00000400000000000000" pitchFamily="2" charset="-78"/>
              </a:rPr>
              <a:t>سرپوشيده و معمولاً ساخته شده از بتن مسلّح با </a:t>
            </a:r>
            <a:r>
              <a:rPr lang="fa-IR" sz="2800" dirty="0" smtClean="0">
                <a:cs typeface="B Nazanin" panose="00000400000000000000" pitchFamily="2" charset="-78"/>
              </a:rPr>
              <a:t>مصالح مصرفی </a:t>
            </a:r>
            <a:r>
              <a:rPr lang="fa-IR" sz="2800" dirty="0">
                <a:cs typeface="B Nazanin" panose="00000400000000000000" pitchFamily="2" charset="-78"/>
              </a:rPr>
              <a:t>مرغوب و غيرقابل نفوذ است</a:t>
            </a:r>
            <a:r>
              <a:rPr lang="fa-IR" sz="2800" dirty="0" smtClean="0">
                <a:cs typeface="B Nazanin" panose="00000400000000000000" pitchFamily="2" charset="-78"/>
              </a:rPr>
              <a:t>.</a:t>
            </a:r>
          </a:p>
          <a:p>
            <a:pPr marL="0" indent="0" algn="just" rtl="1">
              <a:buNone/>
            </a:pPr>
            <a:r>
              <a:rPr lang="fa-IR" sz="2800" dirty="0" smtClean="0">
                <a:cs typeface="B Nazanin" panose="00000400000000000000" pitchFamily="2" charset="-78"/>
              </a:rPr>
              <a:t>برای </a:t>
            </a:r>
            <a:r>
              <a:rPr lang="fa-IR" sz="2800" dirty="0">
                <a:cs typeface="B Nazanin" panose="00000400000000000000" pitchFamily="2" charset="-78"/>
              </a:rPr>
              <a:t>زلال سازی بهترفاضلاب و گرفتن نوسان های جريان آن سپتيک تانک را از </a:t>
            </a:r>
            <a:r>
              <a:rPr lang="fa-IR" sz="2800" dirty="0">
                <a:solidFill>
                  <a:srgbClr val="00B0F0"/>
                </a:solidFill>
                <a:cs typeface="B Nazanin" panose="00000400000000000000" pitchFamily="2" charset="-78"/>
              </a:rPr>
              <a:t>دو يا سه انباره مستطيل </a:t>
            </a:r>
            <a:r>
              <a:rPr lang="fa-IR" sz="2800" dirty="0">
                <a:cs typeface="B Nazanin" panose="00000400000000000000" pitchFamily="2" charset="-78"/>
              </a:rPr>
              <a:t>شکل می سازند. ورود و خروج فاضلاب از يک انباره به انباره ديگر از سوراخ های پيش بينی شده در ديوارهای جداکننده آنها، در </a:t>
            </a:r>
            <a:r>
              <a:rPr lang="fa-IR" sz="2800" dirty="0">
                <a:solidFill>
                  <a:srgbClr val="00B0F0"/>
                </a:solidFill>
                <a:cs typeface="B Nazanin" panose="00000400000000000000" pitchFamily="2" charset="-78"/>
              </a:rPr>
              <a:t>عمق ۳۰ تا ۴۵ سانتی متری </a:t>
            </a:r>
            <a:r>
              <a:rPr lang="fa-IR" sz="2800" dirty="0">
                <a:cs typeface="B Nazanin" panose="00000400000000000000" pitchFamily="2" charset="-78"/>
              </a:rPr>
              <a:t>در زير سطح فاضلاب، انجام می شود تا مواد شناور نيز از </a:t>
            </a:r>
            <a:r>
              <a:rPr lang="fa-IR" sz="2800" dirty="0" smtClean="0">
                <a:cs typeface="B Nazanin" panose="00000400000000000000" pitchFamily="2" charset="-78"/>
              </a:rPr>
              <a:t>انباره خارج </a:t>
            </a:r>
            <a:r>
              <a:rPr lang="fa-IR" sz="2800" dirty="0">
                <a:cs typeface="B Nazanin" panose="00000400000000000000" pitchFamily="2" charset="-78"/>
              </a:rPr>
              <a:t>نگردند. برای خروج گازهای متعفن توليد شده از </a:t>
            </a:r>
            <a:r>
              <a:rPr lang="fa-IR" sz="2800" dirty="0" smtClean="0">
                <a:cs typeface="B Nazanin" panose="00000400000000000000" pitchFamily="2" charset="-78"/>
              </a:rPr>
              <a:t>عمل باکتری </a:t>
            </a:r>
            <a:r>
              <a:rPr lang="fa-IR" sz="2800" dirty="0">
                <a:cs typeface="B Nazanin" panose="00000400000000000000" pitchFamily="2" charset="-78"/>
              </a:rPr>
              <a:t>ها در سپتيک تانک، نصب </a:t>
            </a:r>
            <a:r>
              <a:rPr lang="fa-IR" sz="2800" dirty="0">
                <a:solidFill>
                  <a:srgbClr val="00B0F0"/>
                </a:solidFill>
                <a:cs typeface="B Nazanin" panose="00000400000000000000" pitchFamily="2" charset="-78"/>
              </a:rPr>
              <a:t>لوله هواکش به قطر ۴ </a:t>
            </a:r>
            <a:r>
              <a:rPr lang="fa-IR" sz="2800" dirty="0" smtClean="0">
                <a:solidFill>
                  <a:srgbClr val="00B0F0"/>
                </a:solidFill>
                <a:cs typeface="B Nazanin" panose="00000400000000000000" pitchFamily="2" charset="-78"/>
              </a:rPr>
              <a:t>اينچ </a:t>
            </a:r>
            <a:r>
              <a:rPr lang="fa-IR" sz="2800" dirty="0" smtClean="0">
                <a:cs typeface="B Nazanin" panose="00000400000000000000" pitchFamily="2" charset="-78"/>
              </a:rPr>
              <a:t>که </a:t>
            </a:r>
            <a:r>
              <a:rPr lang="fa-IR" sz="2800" dirty="0">
                <a:cs typeface="B Nazanin" panose="00000400000000000000" pitchFamily="2" charset="-78"/>
              </a:rPr>
              <a:t>تا بام ساختمان های مجاور امتداد يافته است، </a:t>
            </a:r>
            <a:r>
              <a:rPr lang="fa-IR" sz="2800" dirty="0" smtClean="0">
                <a:cs typeface="B Nazanin" panose="00000400000000000000" pitchFamily="2" charset="-78"/>
              </a:rPr>
              <a:t>ضرورت دارد.ايجاد </a:t>
            </a:r>
            <a:r>
              <a:rPr lang="fa-IR" sz="2800" dirty="0" smtClean="0">
                <a:solidFill>
                  <a:srgbClr val="00B0F0"/>
                </a:solidFill>
                <a:cs typeface="B Nazanin" panose="00000400000000000000" pitchFamily="2" charset="-78"/>
              </a:rPr>
              <a:t>دريچه آدم </a:t>
            </a:r>
            <a:r>
              <a:rPr lang="fa-IR" sz="2800" dirty="0">
                <a:solidFill>
                  <a:srgbClr val="00B0F0"/>
                </a:solidFill>
                <a:cs typeface="B Nazanin" panose="00000400000000000000" pitchFamily="2" charset="-78"/>
              </a:rPr>
              <a:t>رو</a:t>
            </a:r>
            <a:r>
              <a:rPr lang="fa-IR" sz="2800" dirty="0">
                <a:cs typeface="B Nazanin" panose="00000400000000000000" pitchFamily="2" charset="-78"/>
              </a:rPr>
              <a:t>، بر روی سقف انباره ها يکی </a:t>
            </a:r>
            <a:r>
              <a:rPr lang="fa-IR" sz="2800" dirty="0" smtClean="0">
                <a:cs typeface="B Nazanin" panose="00000400000000000000" pitchFamily="2" charset="-78"/>
              </a:rPr>
              <a:t>ديگر از </a:t>
            </a:r>
            <a:r>
              <a:rPr lang="fa-IR" sz="2800" dirty="0">
                <a:cs typeface="B Nazanin" panose="00000400000000000000" pitchFamily="2" charset="-78"/>
              </a:rPr>
              <a:t>ضروريات ساختمان سپتيک تانک می باشد</a:t>
            </a:r>
            <a:r>
              <a:rPr lang="fa-IR" sz="3200" dirty="0">
                <a:cs typeface="B Nazanin" panose="00000400000000000000" pitchFamily="2" charset="-78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55374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20421" y="119278"/>
            <a:ext cx="6511507" cy="807648"/>
          </a:xfrm>
        </p:spPr>
        <p:txBody>
          <a:bodyPr>
            <a:normAutofit/>
          </a:bodyPr>
          <a:lstStyle/>
          <a:p>
            <a:pPr algn="r" rtl="1"/>
            <a:r>
              <a:rPr lang="fa-IR" sz="4000" b="1" dirty="0">
                <a:solidFill>
                  <a:srgbClr val="FF0000"/>
                </a:solidFill>
                <a:cs typeface="B Nazanin" panose="00000400000000000000" pitchFamily="2" charset="-78"/>
              </a:rPr>
              <a:t>روش های دفع </a:t>
            </a:r>
            <a:r>
              <a:rPr lang="fa-IR" sz="40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فاضلاب</a:t>
            </a:r>
            <a:endParaRPr lang="en-US" sz="40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596" y="1189973"/>
            <a:ext cx="11741338" cy="5668027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سپتیک تانک پس </a:t>
            </a:r>
            <a:r>
              <a:rPr lang="fa-IR" sz="2400" dirty="0">
                <a:cs typeface="B Nazanin" panose="00000400000000000000" pitchFamily="2" charset="-78"/>
              </a:rPr>
              <a:t>از ته نشین شدن فضولات </a:t>
            </a:r>
            <a:r>
              <a:rPr lang="fa-IR" sz="2400" dirty="0">
                <a:solidFill>
                  <a:srgbClr val="00B0F0"/>
                </a:solidFill>
                <a:cs typeface="B Nazanin" panose="00000400000000000000" pitchFamily="2" charset="-78"/>
              </a:rPr>
              <a:t>هر سال یک یا دو بار </a:t>
            </a:r>
            <a:r>
              <a:rPr lang="fa-IR" sz="2400" dirty="0">
                <a:cs typeface="B Nazanin" panose="00000400000000000000" pitchFamily="2" charset="-78"/>
              </a:rPr>
              <a:t>نیاز به تخلیه دارد</a:t>
            </a:r>
            <a:r>
              <a:rPr lang="fa-IR" sz="2400" dirty="0" smtClean="0">
                <a:cs typeface="B Nazanin" panose="00000400000000000000" pitchFamily="2" charset="-78"/>
              </a:rPr>
              <a:t>.</a:t>
            </a:r>
          </a:p>
          <a:p>
            <a:pPr marL="0" indent="0" algn="r" rtl="1"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 </a:t>
            </a:r>
            <a:r>
              <a:rPr lang="fa-IR" sz="2400" dirty="0">
                <a:cs typeface="B Nazanin" panose="00000400000000000000" pitchFamily="2" charset="-78"/>
              </a:rPr>
              <a:t>معمولاً بیمارستانها و مراکز صنعتی </a:t>
            </a:r>
            <a:r>
              <a:rPr lang="fa-IR" sz="2400" dirty="0" smtClean="0">
                <a:cs typeface="B Nazanin" panose="00000400000000000000" pitchFamily="2" charset="-78"/>
              </a:rPr>
              <a:t>بایدبرای </a:t>
            </a:r>
            <a:r>
              <a:rPr lang="fa-IR" sz="2400" dirty="0">
                <a:cs typeface="B Nazanin" panose="00000400000000000000" pitchFamily="2" charset="-78"/>
              </a:rPr>
              <a:t>خود یک سپتیک تانک مخصوص و مستقل داشته باشند.</a:t>
            </a:r>
          </a:p>
          <a:p>
            <a:pPr marL="0" indent="0" algn="r" rtl="1"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آشپزخانه های </a:t>
            </a:r>
            <a:r>
              <a:rPr lang="fa-IR" sz="2400" dirty="0">
                <a:cs typeface="B Nazanin" panose="00000400000000000000" pitchFamily="2" charset="-78"/>
              </a:rPr>
              <a:t>صنعتی به ویژه </a:t>
            </a:r>
            <a:r>
              <a:rPr lang="fa-IR" sz="2400" dirty="0" smtClean="0">
                <a:cs typeface="B Nazanin" panose="00000400000000000000" pitchFamily="2" charset="-78"/>
              </a:rPr>
              <a:t>زمانی که </a:t>
            </a:r>
            <a:r>
              <a:rPr lang="fa-IR" sz="2400" dirty="0">
                <a:cs typeface="B Nazanin" panose="00000400000000000000" pitchFamily="2" charset="-78"/>
              </a:rPr>
              <a:t>قرار است فاضلاب به چاه جذبی هدایت شود باید حوضچه ی چربی </a:t>
            </a:r>
            <a:r>
              <a:rPr lang="fa-IR" sz="2400" dirty="0" smtClean="0">
                <a:cs typeface="B Nazanin" panose="00000400000000000000" pitchFamily="2" charset="-78"/>
              </a:rPr>
              <a:t>گیرداشته باشند.</a:t>
            </a:r>
          </a:p>
          <a:p>
            <a:pPr marL="0" indent="0" algn="r" rtl="1">
              <a:buNone/>
            </a:pPr>
            <a:endParaRPr lang="fa-IR" sz="2400" dirty="0" smtClean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024" y="2635978"/>
            <a:ext cx="6300792" cy="25427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0513" y="5003837"/>
            <a:ext cx="2665186" cy="179585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4166" y="2635977"/>
            <a:ext cx="5127761" cy="4183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64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/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93105" y="172160"/>
            <a:ext cx="6511507" cy="807648"/>
          </a:xfrm>
        </p:spPr>
        <p:txBody>
          <a:bodyPr>
            <a:normAutofit/>
          </a:bodyPr>
          <a:lstStyle/>
          <a:p>
            <a:pPr algn="r" rtl="1"/>
            <a:r>
              <a:rPr lang="fa-IR" sz="4000" b="1" dirty="0">
                <a:solidFill>
                  <a:srgbClr val="FF0000"/>
                </a:solidFill>
                <a:cs typeface="B Nazanin" panose="00000400000000000000" pitchFamily="2" charset="-78"/>
              </a:rPr>
              <a:t>پيشگفتار</a:t>
            </a:r>
            <a:endParaRPr lang="en-US" sz="40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7995" y="889348"/>
            <a:ext cx="11686783" cy="5968653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موضوعاتی که در این درس بیان می </a:t>
            </a:r>
            <a:r>
              <a:rPr lang="fa-IR" sz="2400" dirty="0" smtClean="0">
                <a:cs typeface="B Nazanin" panose="00000400000000000000" pitchFamily="2" charset="-78"/>
              </a:rPr>
              <a:t>شود:</a:t>
            </a:r>
          </a:p>
          <a:p>
            <a:pPr marL="0" indent="0" algn="r" rtl="1"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1- تاسیسات </a:t>
            </a:r>
            <a:r>
              <a:rPr lang="fa-IR" sz="2400" dirty="0">
                <a:cs typeface="B Nazanin" panose="00000400000000000000" pitchFamily="2" charset="-78"/>
              </a:rPr>
              <a:t>بهداشتی </a:t>
            </a:r>
            <a:r>
              <a:rPr lang="fa-IR" sz="2400" dirty="0" smtClean="0">
                <a:cs typeface="B Nazanin" panose="00000400000000000000" pitchFamily="2" charset="-78"/>
              </a:rPr>
              <a:t>( </a:t>
            </a:r>
            <a:r>
              <a:rPr lang="fa-IR" sz="2400" dirty="0">
                <a:cs typeface="B Nazanin" panose="00000400000000000000" pitchFamily="2" charset="-78"/>
              </a:rPr>
              <a:t>آبرسانی و فاضلاب </a:t>
            </a:r>
            <a:r>
              <a:rPr lang="fa-IR" sz="2400" dirty="0" smtClean="0">
                <a:cs typeface="B Nazanin" panose="00000400000000000000" pitchFamily="2" charset="-78"/>
              </a:rPr>
              <a:t>)</a:t>
            </a:r>
            <a:endParaRPr lang="fa-IR" sz="2400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000" dirty="0" smtClean="0">
                <a:cs typeface="B Nazanin" panose="00000400000000000000" pitchFamily="2" charset="-78"/>
              </a:rPr>
              <a:t>روش های </a:t>
            </a:r>
            <a:r>
              <a:rPr lang="fa-IR" sz="2000" dirty="0">
                <a:cs typeface="B Nazanin" panose="00000400000000000000" pitchFamily="2" charset="-78"/>
              </a:rPr>
              <a:t>تامین آب سالم مصرفی در ساختمان ها</a:t>
            </a:r>
          </a:p>
          <a:p>
            <a:pPr marL="0" indent="0" algn="r" rtl="1">
              <a:buNone/>
            </a:pPr>
            <a:r>
              <a:rPr lang="fa-IR" sz="2000" dirty="0">
                <a:cs typeface="B Nazanin" panose="00000400000000000000" pitchFamily="2" charset="-78"/>
              </a:rPr>
              <a:t>شبکه تامین آب مصرفی در ساختمان ، محل های صحیح عبور شبکه و دستگاه های بهداشتی</a:t>
            </a:r>
          </a:p>
          <a:p>
            <a:pPr marL="0" indent="0" algn="r" rtl="1">
              <a:buNone/>
            </a:pPr>
            <a:r>
              <a:rPr lang="fa-IR" sz="2000" dirty="0">
                <a:cs typeface="B Nazanin" panose="00000400000000000000" pitchFamily="2" charset="-78"/>
              </a:rPr>
              <a:t>روشهای درست دفع فاضلاب و آب باران ، نحوه جمع آوری تا دفع کامل به چاه ، سپتیک یا فاضلاب شهری</a:t>
            </a:r>
          </a:p>
          <a:p>
            <a:pPr marL="0" indent="0" algn="r" rtl="1"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2- تاسیسات </a:t>
            </a:r>
            <a:r>
              <a:rPr lang="fa-IR" sz="2400" dirty="0">
                <a:cs typeface="B Nazanin" panose="00000400000000000000" pitchFamily="2" charset="-78"/>
              </a:rPr>
              <a:t>گرمایی و سرمایی </a:t>
            </a:r>
            <a:endParaRPr lang="fa-IR" sz="2400" dirty="0" smtClean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000" dirty="0" smtClean="0">
                <a:solidFill>
                  <a:srgbClr val="00B050"/>
                </a:solidFill>
                <a:cs typeface="B Nazanin" panose="00000400000000000000" pitchFamily="2" charset="-78"/>
              </a:rPr>
              <a:t>گرمایش </a:t>
            </a:r>
            <a:r>
              <a:rPr lang="fa-IR" sz="2000" dirty="0">
                <a:solidFill>
                  <a:srgbClr val="00B050"/>
                </a:solidFill>
                <a:cs typeface="B Nazanin" panose="00000400000000000000" pitchFamily="2" charset="-78"/>
              </a:rPr>
              <a:t>با آب گرم </a:t>
            </a:r>
            <a:r>
              <a:rPr lang="fa-IR" sz="2000" dirty="0" smtClean="0">
                <a:cs typeface="B Nazanin" panose="00000400000000000000" pitchFamily="2" charset="-78"/>
              </a:rPr>
              <a:t>، حرارت </a:t>
            </a:r>
            <a:r>
              <a:rPr lang="fa-IR" sz="2000" dirty="0">
                <a:cs typeface="B Nazanin" panose="00000400000000000000" pitchFamily="2" charset="-78"/>
              </a:rPr>
              <a:t>مرکزی </a:t>
            </a:r>
            <a:r>
              <a:rPr lang="fa-IR" sz="2000" dirty="0" smtClean="0">
                <a:cs typeface="B Nazanin" panose="00000400000000000000" pitchFamily="2" charset="-78"/>
              </a:rPr>
              <a:t>آبی، </a:t>
            </a:r>
            <a:r>
              <a:rPr lang="fa-IR" sz="2000" dirty="0">
                <a:cs typeface="B Nazanin" panose="00000400000000000000" pitchFamily="2" charset="-78"/>
              </a:rPr>
              <a:t>شناخت تجهیزات تولید ، اتقال و توزیع گرما ، تعیین </a:t>
            </a:r>
            <a:r>
              <a:rPr lang="fa-IR" sz="2000" dirty="0" smtClean="0">
                <a:cs typeface="B Nazanin" panose="00000400000000000000" pitchFamily="2" charset="-78"/>
              </a:rPr>
              <a:t>محل موتورخانه </a:t>
            </a:r>
            <a:r>
              <a:rPr lang="fa-IR" sz="2000" dirty="0">
                <a:cs typeface="B Nazanin" panose="00000400000000000000" pitchFamily="2" charset="-78"/>
              </a:rPr>
              <a:t>و مسیرهای صحیح عبور لوله ها ، </a:t>
            </a:r>
            <a:endParaRPr lang="fa-IR" sz="2000" dirty="0" smtClean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000" dirty="0" smtClean="0">
                <a:cs typeface="B Nazanin" panose="00000400000000000000" pitchFamily="2" charset="-78"/>
              </a:rPr>
              <a:t>نحوه </a:t>
            </a:r>
            <a:r>
              <a:rPr lang="fa-IR" sz="2000" dirty="0">
                <a:cs typeface="B Nazanin" panose="00000400000000000000" pitchFamily="2" charset="-78"/>
              </a:rPr>
              <a:t>نصب و محل نصب صحیح دستگاه های توزیع حرارت.</a:t>
            </a:r>
          </a:p>
          <a:p>
            <a:pPr marL="0" indent="0" algn="r" rtl="1">
              <a:buNone/>
            </a:pPr>
            <a:r>
              <a:rPr lang="fa-IR" sz="2000" dirty="0">
                <a:solidFill>
                  <a:srgbClr val="00B050"/>
                </a:solidFill>
                <a:cs typeface="B Nazanin" panose="00000400000000000000" pitchFamily="2" charset="-78"/>
              </a:rPr>
              <a:t>گرمایش با هوای گرم </a:t>
            </a:r>
            <a:r>
              <a:rPr lang="fa-IR" sz="2000" dirty="0" smtClean="0">
                <a:cs typeface="B Nazanin" panose="00000400000000000000" pitchFamily="2" charset="-78"/>
              </a:rPr>
              <a:t>،حرارت </a:t>
            </a:r>
            <a:r>
              <a:rPr lang="fa-IR" sz="2000" dirty="0">
                <a:cs typeface="B Nazanin" panose="00000400000000000000" pitchFamily="2" charset="-78"/>
              </a:rPr>
              <a:t>مرکزی با هوای گرم </a:t>
            </a:r>
            <a:r>
              <a:rPr lang="fa-IR" sz="2000" dirty="0" smtClean="0">
                <a:cs typeface="B Nazanin" panose="00000400000000000000" pitchFamily="2" charset="-78"/>
              </a:rPr>
              <a:t>، </a:t>
            </a:r>
            <a:r>
              <a:rPr lang="fa-IR" sz="2000" dirty="0">
                <a:cs typeface="B Nazanin" panose="00000400000000000000" pitchFamily="2" charset="-78"/>
              </a:rPr>
              <a:t>شناخت تجهیزات تولید ، کوره ها ، </a:t>
            </a:r>
            <a:r>
              <a:rPr lang="fa-IR" sz="2000" dirty="0" smtClean="0">
                <a:cs typeface="B Nazanin" panose="00000400000000000000" pitchFamily="2" charset="-78"/>
              </a:rPr>
              <a:t>انتقال </a:t>
            </a:r>
            <a:r>
              <a:rPr lang="fa-IR" sz="2000" dirty="0">
                <a:cs typeface="B Nazanin" panose="00000400000000000000" pitchFamily="2" charset="-78"/>
              </a:rPr>
              <a:t>دهنده ها </a:t>
            </a:r>
            <a:r>
              <a:rPr lang="fa-IR" sz="2000" dirty="0" smtClean="0">
                <a:cs typeface="B Nazanin" panose="00000400000000000000" pitchFamily="2" charset="-78"/>
              </a:rPr>
              <a:t>(کانال ها)</a:t>
            </a:r>
          </a:p>
          <a:p>
            <a:pPr marL="0" indent="0" algn="r" rtl="1">
              <a:buNone/>
            </a:pPr>
            <a:r>
              <a:rPr lang="fa-IR" sz="2000" dirty="0" smtClean="0">
                <a:solidFill>
                  <a:srgbClr val="00B050"/>
                </a:solidFill>
                <a:cs typeface="B Nazanin" panose="00000400000000000000" pitchFamily="2" charset="-78"/>
              </a:rPr>
              <a:t>گرمایش </a:t>
            </a:r>
            <a:r>
              <a:rPr lang="fa-IR" sz="2000" dirty="0">
                <a:solidFill>
                  <a:srgbClr val="00B050"/>
                </a:solidFill>
                <a:cs typeface="B Nazanin" panose="00000400000000000000" pitchFamily="2" charset="-78"/>
              </a:rPr>
              <a:t>با بخار </a:t>
            </a:r>
            <a:r>
              <a:rPr lang="fa-IR" sz="2000" dirty="0">
                <a:cs typeface="B Nazanin" panose="00000400000000000000" pitchFamily="2" charset="-78"/>
              </a:rPr>
              <a:t>و </a:t>
            </a:r>
            <a:r>
              <a:rPr lang="fa-IR" sz="2000" dirty="0" smtClean="0">
                <a:cs typeface="B Nazanin" panose="00000400000000000000" pitchFamily="2" charset="-78"/>
              </a:rPr>
              <a:t>روش های </a:t>
            </a:r>
            <a:r>
              <a:rPr lang="fa-IR" sz="2000" dirty="0">
                <a:cs typeface="B Nazanin" panose="00000400000000000000" pitchFamily="2" charset="-78"/>
              </a:rPr>
              <a:t>تولید ، انتقال و توزیع. </a:t>
            </a:r>
          </a:p>
          <a:p>
            <a:pPr marL="0" indent="0" algn="r" rtl="1"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3- شناخت </a:t>
            </a:r>
            <a:r>
              <a:rPr lang="fa-IR" sz="2400" dirty="0">
                <a:cs typeface="B Nazanin" panose="00000400000000000000" pitchFamily="2" charset="-78"/>
              </a:rPr>
              <a:t>دستگاه های تولید سرما، سیستم های تبخیری </a:t>
            </a:r>
            <a:r>
              <a:rPr lang="fa-IR" sz="2400" dirty="0" smtClean="0">
                <a:cs typeface="B Nazanin" panose="00000400000000000000" pitchFamily="2" charset="-78"/>
              </a:rPr>
              <a:t>،تراکمی </a:t>
            </a:r>
            <a:r>
              <a:rPr lang="fa-IR" sz="2400" dirty="0">
                <a:cs typeface="B Nazanin" panose="00000400000000000000" pitchFamily="2" charset="-78"/>
              </a:rPr>
              <a:t>و جذبی نحوه </a:t>
            </a:r>
            <a:r>
              <a:rPr lang="fa-IR" sz="2400" dirty="0" smtClean="0">
                <a:cs typeface="B Nazanin" panose="00000400000000000000" pitchFamily="2" charset="-78"/>
              </a:rPr>
              <a:t>کارکرد این </a:t>
            </a:r>
            <a:r>
              <a:rPr lang="fa-IR" sz="2400" dirty="0">
                <a:cs typeface="B Nazanin" panose="00000400000000000000" pitchFamily="2" charset="-78"/>
              </a:rPr>
              <a:t>سیستم </a:t>
            </a:r>
            <a:r>
              <a:rPr lang="fa-IR" sz="2400" dirty="0" smtClean="0">
                <a:cs typeface="B Nazanin" panose="00000400000000000000" pitchFamily="2" charset="-78"/>
              </a:rPr>
              <a:t>ها</a:t>
            </a:r>
            <a:endParaRPr lang="fa-IR" sz="2400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4-تاسیسات </a:t>
            </a:r>
            <a:r>
              <a:rPr lang="fa-IR" sz="2400" dirty="0">
                <a:cs typeface="B Nazanin" panose="00000400000000000000" pitchFamily="2" charset="-78"/>
              </a:rPr>
              <a:t>تهویه مطبوع ، تاسیسات تهویه مطبوع تمام آب ، تمام هوا و آب و هوا ، شناخت هواساز و </a:t>
            </a:r>
            <a:r>
              <a:rPr lang="fa-IR" sz="2400" dirty="0" smtClean="0">
                <a:cs typeface="B Nazanin" panose="00000400000000000000" pitchFamily="2" charset="-78"/>
              </a:rPr>
              <a:t>تعیین کاربردها</a:t>
            </a:r>
            <a:r>
              <a:rPr lang="fa-IR" sz="2400" dirty="0">
                <a:cs typeface="B Nazanin" panose="00000400000000000000" pitchFamily="2" charset="-78"/>
              </a:rPr>
              <a:t>.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9140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20421" y="119278"/>
            <a:ext cx="6511507" cy="807648"/>
          </a:xfrm>
        </p:spPr>
        <p:txBody>
          <a:bodyPr>
            <a:normAutofit/>
          </a:bodyPr>
          <a:lstStyle/>
          <a:p>
            <a:pPr algn="r" rtl="1"/>
            <a:r>
              <a:rPr lang="fa-IR" sz="4000" b="1" dirty="0">
                <a:solidFill>
                  <a:srgbClr val="FF0000"/>
                </a:solidFill>
                <a:cs typeface="B Nazanin" panose="00000400000000000000" pitchFamily="2" charset="-78"/>
              </a:rPr>
              <a:t>روش های دفع </a:t>
            </a:r>
            <a:r>
              <a:rPr lang="fa-IR" sz="40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فاضلاب</a:t>
            </a:r>
            <a:endParaRPr lang="en-US" sz="40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596" y="1189973"/>
            <a:ext cx="11741338" cy="5668027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32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سپتیک تانک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85" y="763100"/>
            <a:ext cx="4827136" cy="291856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0649" y="2485429"/>
            <a:ext cx="7418869" cy="4048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49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7999" y="119278"/>
            <a:ext cx="6511507" cy="807648"/>
          </a:xfrm>
        </p:spPr>
        <p:txBody>
          <a:bodyPr>
            <a:normAutofit/>
          </a:bodyPr>
          <a:lstStyle/>
          <a:p>
            <a:pPr algn="r" rtl="1"/>
            <a:r>
              <a:rPr lang="fa-IR" sz="4000" b="1" dirty="0">
                <a:solidFill>
                  <a:srgbClr val="FF0000"/>
                </a:solidFill>
                <a:cs typeface="B Nazanin" panose="00000400000000000000" pitchFamily="2" charset="-78"/>
              </a:rPr>
              <a:t>روش های دفع فاضلاب</a:t>
            </a:r>
            <a:endParaRPr lang="en-US" sz="40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8284" y="901874"/>
            <a:ext cx="11854072" cy="6063423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2800" dirty="0">
                <a:solidFill>
                  <a:srgbClr val="C00000"/>
                </a:solidFill>
                <a:cs typeface="B Nazanin" panose="00000400000000000000" pitchFamily="2" charset="-78"/>
              </a:rPr>
              <a:t>دفع فاضلاب در شبکه </a:t>
            </a:r>
            <a:r>
              <a:rPr lang="fa-IR" sz="28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شهری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برای هدايت فاضلاب ساختمان ها به شبکه فاضلاب شهری، لوله اصلی فاضلاب هر ساختمان بايد به صورت مستقل و جداگانه به لوله اصلی فاضلاب شهر متصل شود حتی در صورتی که ساختمان ها به هم نزديک بوده و يا در يک راستا قرار گرفته باشند نبايد خروجی همه ساختمان ها را به يک خط وصل کرد، بلکه بايد آنها را مستقيماً وارد منهول (دريچه آدم رو) نموده و سپس </a:t>
            </a:r>
            <a:r>
              <a:rPr lang="fa-IR" sz="2400" dirty="0" smtClean="0">
                <a:cs typeface="B Nazanin" panose="00000400000000000000" pitchFamily="2" charset="-78"/>
              </a:rPr>
              <a:t>خط مشترک </a:t>
            </a:r>
            <a:r>
              <a:rPr lang="fa-IR" sz="2400" dirty="0">
                <a:cs typeface="B Nazanin" panose="00000400000000000000" pitchFamily="2" charset="-78"/>
              </a:rPr>
              <a:t>آنها را به خط اصلی فاضلاب وارد نمود</a:t>
            </a:r>
            <a:r>
              <a:rPr lang="fa-IR" sz="2400" dirty="0" smtClean="0">
                <a:cs typeface="B Nazanin" panose="00000400000000000000" pitchFamily="2" charset="-78"/>
              </a:rPr>
              <a:t>.</a:t>
            </a:r>
          </a:p>
          <a:p>
            <a:pPr marL="0" indent="0" algn="r" rtl="1"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 </a:t>
            </a:r>
            <a:r>
              <a:rPr lang="fa-IR" sz="2400" dirty="0" smtClean="0">
                <a:solidFill>
                  <a:srgbClr val="00B0F0"/>
                </a:solidFill>
                <a:cs typeface="B Nazanin" panose="00000400000000000000" pitchFamily="2" charset="-78"/>
              </a:rPr>
              <a:t>آب </a:t>
            </a:r>
            <a:r>
              <a:rPr lang="fa-IR" sz="2400" dirty="0">
                <a:solidFill>
                  <a:srgbClr val="00B0F0"/>
                </a:solidFill>
                <a:cs typeface="B Nazanin" panose="00000400000000000000" pitchFamily="2" charset="-78"/>
              </a:rPr>
              <a:t>باران </a:t>
            </a:r>
            <a:r>
              <a:rPr lang="fa-IR" sz="2400" dirty="0">
                <a:cs typeface="B Nazanin" panose="00000400000000000000" pitchFamily="2" charset="-78"/>
              </a:rPr>
              <a:t>و</a:t>
            </a:r>
            <a:r>
              <a:rPr lang="fa-IR" sz="2400" dirty="0">
                <a:solidFill>
                  <a:srgbClr val="00B0F0"/>
                </a:solidFill>
                <a:cs typeface="B Nazanin" panose="00000400000000000000" pitchFamily="2" charset="-78"/>
              </a:rPr>
              <a:t> آب های سطحی </a:t>
            </a:r>
            <a:r>
              <a:rPr lang="fa-IR" sz="2400" dirty="0">
                <a:cs typeface="B Nazanin" panose="00000400000000000000" pitchFamily="2" charset="-78"/>
              </a:rPr>
              <a:t>نبايد وارد </a:t>
            </a:r>
            <a:r>
              <a:rPr lang="fa-IR" sz="2400" dirty="0" smtClean="0">
                <a:cs typeface="B Nazanin" panose="00000400000000000000" pitchFamily="2" charset="-78"/>
              </a:rPr>
              <a:t>لوله فاضلاب شهری </a:t>
            </a:r>
            <a:r>
              <a:rPr lang="fa-IR" sz="2400" dirty="0">
                <a:cs typeface="B Nazanin" panose="00000400000000000000" pitchFamily="2" charset="-78"/>
              </a:rPr>
              <a:t>گردند</a:t>
            </a:r>
            <a:r>
              <a:rPr lang="fa-IR" sz="2400" dirty="0" smtClean="0">
                <a:cs typeface="B Nazanin" panose="00000400000000000000" pitchFamily="2" charset="-78"/>
              </a:rPr>
              <a:t>،</a:t>
            </a:r>
          </a:p>
          <a:p>
            <a:pPr marL="0" indent="0" algn="r" rtl="1"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 </a:t>
            </a:r>
            <a:r>
              <a:rPr lang="fa-IR" sz="2400" dirty="0">
                <a:cs typeface="B Nazanin" panose="00000400000000000000" pitchFamily="2" charset="-78"/>
              </a:rPr>
              <a:t>برای اين آب ها بايد خط </a:t>
            </a:r>
            <a:r>
              <a:rPr lang="fa-IR" sz="2400" dirty="0" smtClean="0">
                <a:cs typeface="B Nazanin" panose="00000400000000000000" pitchFamily="2" charset="-78"/>
              </a:rPr>
              <a:t>لوله </a:t>
            </a:r>
            <a:r>
              <a:rPr lang="fa-IR" sz="2400" dirty="0">
                <a:cs typeface="B Nazanin" panose="00000400000000000000" pitchFamily="2" charset="-78"/>
              </a:rPr>
              <a:t>جمع آوری </a:t>
            </a:r>
            <a:r>
              <a:rPr lang="fa-IR" sz="2400" dirty="0" smtClean="0">
                <a:cs typeface="B Nazanin" panose="00000400000000000000" pitchFamily="2" charset="-78"/>
              </a:rPr>
              <a:t>شهری به </a:t>
            </a:r>
            <a:r>
              <a:rPr lang="fa-IR" sz="2400" dirty="0">
                <a:cs typeface="B Nazanin" panose="00000400000000000000" pitchFamily="2" charset="-78"/>
              </a:rPr>
              <a:t>صورت </a:t>
            </a:r>
            <a:r>
              <a:rPr lang="fa-IR" sz="2400" dirty="0" smtClean="0">
                <a:cs typeface="B Nazanin" panose="00000400000000000000" pitchFamily="2" charset="-78"/>
              </a:rPr>
              <a:t>جداگانه</a:t>
            </a:r>
          </a:p>
          <a:p>
            <a:pPr marL="0" indent="0" algn="r" rtl="1"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 </a:t>
            </a:r>
            <a:r>
              <a:rPr lang="fa-IR" sz="2400" dirty="0">
                <a:cs typeface="B Nazanin" panose="00000400000000000000" pitchFamily="2" charset="-78"/>
              </a:rPr>
              <a:t>طراحی و اجرا شود.</a:t>
            </a:r>
            <a:endParaRPr lang="fa-IR" sz="2400" dirty="0" smtClean="0">
              <a:solidFill>
                <a:srgbClr val="00B0F0"/>
              </a:solidFill>
              <a:cs typeface="B Nazanin" panose="000004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972" y="2974104"/>
            <a:ext cx="4850356" cy="341416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8016" y="4158641"/>
            <a:ext cx="3396689" cy="2611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957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18532" y="119278"/>
            <a:ext cx="2513396" cy="895330"/>
          </a:xfrm>
        </p:spPr>
        <p:txBody>
          <a:bodyPr>
            <a:normAutofit/>
          </a:bodyPr>
          <a:lstStyle/>
          <a:p>
            <a:pPr algn="r" rtl="1"/>
            <a:r>
              <a:rPr lang="fa-IR" sz="4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پمپ ها</a:t>
            </a:r>
            <a:endParaRPr lang="en-US" sz="44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092" y="1189973"/>
            <a:ext cx="11473841" cy="5668027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یکی از تجهیزات انتقال سیال در شبکه </a:t>
            </a:r>
            <a:r>
              <a:rPr lang="fa-IR" sz="2400" dirty="0" smtClean="0">
                <a:cs typeface="B Nazanin" panose="00000400000000000000" pitchFamily="2" charset="-78"/>
              </a:rPr>
              <a:t>لوله کشی </a:t>
            </a:r>
            <a:r>
              <a:rPr lang="fa-IR" sz="2400" dirty="0">
                <a:cs typeface="B Nazanin" panose="00000400000000000000" pitchFamily="2" charset="-78"/>
              </a:rPr>
              <a:t>آب مصرفی و سیستمهای گرمایشی، سرمایشی و تهویه </a:t>
            </a:r>
            <a:r>
              <a:rPr lang="fa-IR" sz="2400" dirty="0" smtClean="0">
                <a:cs typeface="B Nazanin" panose="00000400000000000000" pitchFamily="2" charset="-78"/>
              </a:rPr>
              <a:t>مطبوع است</a:t>
            </a:r>
            <a:r>
              <a:rPr lang="fa-IR" sz="2400" dirty="0">
                <a:cs typeface="B Nazanin" panose="00000400000000000000" pitchFamily="2" charset="-78"/>
              </a:rPr>
              <a:t>. </a:t>
            </a:r>
            <a:endParaRPr lang="fa-IR" sz="2400" dirty="0" smtClean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پمپ </a:t>
            </a:r>
            <a:r>
              <a:rPr lang="fa-IR" sz="2400" dirty="0">
                <a:cs typeface="B Nazanin" panose="00000400000000000000" pitchFamily="2" charset="-78"/>
              </a:rPr>
              <a:t>از مهمترین تجهیزات انتقال آب در تأسیسات ساختمان میباشد و عامل حرکت و گردش سیال </a:t>
            </a:r>
            <a:r>
              <a:rPr lang="fa-IR" sz="2400" dirty="0" smtClean="0">
                <a:cs typeface="B Nazanin" panose="00000400000000000000" pitchFamily="2" charset="-78"/>
              </a:rPr>
              <a:t>در شبکه </a:t>
            </a:r>
            <a:r>
              <a:rPr lang="fa-IR" sz="2400" dirty="0">
                <a:cs typeface="B Nazanin" panose="00000400000000000000" pitchFamily="2" charset="-78"/>
              </a:rPr>
              <a:t>است.</a:t>
            </a:r>
          </a:p>
          <a:p>
            <a:pPr marL="0" indent="0" algn="r" rtl="1">
              <a:buNone/>
            </a:pPr>
            <a:r>
              <a:rPr lang="fa-IR" sz="3200" dirty="0">
                <a:solidFill>
                  <a:srgbClr val="C00000"/>
                </a:solidFill>
                <a:cs typeface="B Nazanin" panose="00000400000000000000" pitchFamily="2" charset="-78"/>
              </a:rPr>
              <a:t>تعریف پمپ </a:t>
            </a:r>
            <a:endParaRPr lang="fa-IR" sz="3200" dirty="0" smtClean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ماشینی </a:t>
            </a:r>
            <a:r>
              <a:rPr lang="fa-IR" sz="2400" dirty="0">
                <a:cs typeface="B Nazanin" panose="00000400000000000000" pitchFamily="2" charset="-78"/>
              </a:rPr>
              <a:t>است که انرژی را از یک محرک </a:t>
            </a:r>
            <a:r>
              <a:rPr lang="fa-IR" sz="2400" dirty="0" smtClean="0">
                <a:cs typeface="B Nazanin" panose="00000400000000000000" pitchFamily="2" charset="-78"/>
              </a:rPr>
              <a:t>(منبع خارجی) </a:t>
            </a:r>
            <a:r>
              <a:rPr lang="fa-IR" sz="2400" dirty="0">
                <a:cs typeface="B Nazanin" panose="00000400000000000000" pitchFamily="2" charset="-78"/>
              </a:rPr>
              <a:t>اخذ کرده و به سیالی که از خود </a:t>
            </a:r>
            <a:r>
              <a:rPr lang="fa-IR" sz="2400" dirty="0" smtClean="0">
                <a:cs typeface="B Nazanin" panose="00000400000000000000" pitchFamily="2" charset="-78"/>
              </a:rPr>
              <a:t>عبور میدهد </a:t>
            </a:r>
            <a:r>
              <a:rPr lang="fa-IR" sz="2400" dirty="0">
                <a:cs typeface="B Nazanin" panose="00000400000000000000" pitchFamily="2" charset="-78"/>
              </a:rPr>
              <a:t>منتقل </a:t>
            </a:r>
            <a:r>
              <a:rPr lang="fa-IR" sz="2400" dirty="0" smtClean="0">
                <a:cs typeface="B Nazanin" panose="00000400000000000000" pitchFamily="2" charset="-78"/>
              </a:rPr>
              <a:t>می کند</a:t>
            </a:r>
            <a:r>
              <a:rPr lang="fa-IR" sz="2400" dirty="0">
                <a:cs typeface="B Nazanin" panose="00000400000000000000" pitchFamily="2" charset="-78"/>
              </a:rPr>
              <a:t>.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منبع خارجی میتواند موتور </a:t>
            </a:r>
            <a:r>
              <a:rPr lang="fa-IR" sz="2400" dirty="0">
                <a:solidFill>
                  <a:srgbClr val="00B0F0"/>
                </a:solidFill>
                <a:cs typeface="B Nazanin" panose="00000400000000000000" pitchFamily="2" charset="-78"/>
              </a:rPr>
              <a:t>الکتریکی</a:t>
            </a:r>
            <a:r>
              <a:rPr lang="fa-IR" sz="2400" dirty="0">
                <a:cs typeface="B Nazanin" panose="00000400000000000000" pitchFamily="2" charset="-78"/>
              </a:rPr>
              <a:t> موتورهای</a:t>
            </a:r>
            <a:r>
              <a:rPr lang="fa-IR" sz="2400" dirty="0">
                <a:solidFill>
                  <a:srgbClr val="00B0F0"/>
                </a:solidFill>
                <a:cs typeface="B Nazanin" panose="00000400000000000000" pitchFamily="2" charset="-78"/>
              </a:rPr>
              <a:t> احتراقی </a:t>
            </a:r>
            <a:r>
              <a:rPr lang="fa-IR" sz="2400" dirty="0">
                <a:cs typeface="B Nazanin" panose="00000400000000000000" pitchFamily="2" charset="-78"/>
              </a:rPr>
              <a:t>یا </a:t>
            </a:r>
            <a:r>
              <a:rPr lang="fa-IR" sz="2400" dirty="0">
                <a:solidFill>
                  <a:srgbClr val="00B0F0"/>
                </a:solidFill>
                <a:cs typeface="B Nazanin" panose="00000400000000000000" pitchFamily="2" charset="-78"/>
              </a:rPr>
              <a:t>توربین های بادی </a:t>
            </a:r>
            <a:r>
              <a:rPr lang="fa-IR" sz="2400" dirty="0">
                <a:cs typeface="B Nazanin" panose="00000400000000000000" pitchFamily="2" charset="-78"/>
              </a:rPr>
              <a:t>باشد</a:t>
            </a:r>
            <a:r>
              <a:rPr lang="fa-IR" sz="2400" dirty="0" smtClean="0">
                <a:cs typeface="B Nazanin" panose="00000400000000000000" pitchFamily="2" charset="-78"/>
              </a:rPr>
              <a:t>.</a:t>
            </a:r>
          </a:p>
          <a:p>
            <a:pPr marL="0" indent="0" algn="r" rtl="1">
              <a:buNone/>
            </a:pPr>
            <a:r>
              <a:rPr lang="fa-IR" sz="32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طبقه بندی </a:t>
            </a:r>
            <a:r>
              <a:rPr lang="fa-IR" sz="3200" dirty="0">
                <a:solidFill>
                  <a:srgbClr val="C00000"/>
                </a:solidFill>
                <a:cs typeface="B Nazanin" panose="00000400000000000000" pitchFamily="2" charset="-78"/>
              </a:rPr>
              <a:t>برای </a:t>
            </a:r>
            <a:r>
              <a:rPr lang="fa-IR" sz="32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پمپ ها</a:t>
            </a:r>
          </a:p>
          <a:p>
            <a:pPr marL="0" indent="0" algn="r" rtl="1">
              <a:buNone/>
            </a:pPr>
            <a:r>
              <a:rPr lang="fa-IR" sz="2800" dirty="0" smtClean="0">
                <a:cs typeface="B Nazanin" panose="00000400000000000000" pitchFamily="2" charset="-78"/>
              </a:rPr>
              <a:t>پمپ های پيوسته</a:t>
            </a:r>
          </a:p>
          <a:p>
            <a:pPr marL="0" indent="0" algn="r" rtl="1">
              <a:buNone/>
            </a:pPr>
            <a:r>
              <a:rPr lang="fa-IR" sz="2800" dirty="0" smtClean="0">
                <a:cs typeface="B Nazanin" panose="00000400000000000000" pitchFamily="2" charset="-78"/>
              </a:rPr>
              <a:t>پمپ های </a:t>
            </a:r>
            <a:r>
              <a:rPr lang="fa-IR" sz="2800" dirty="0">
                <a:cs typeface="B Nazanin" panose="00000400000000000000" pitchFamily="2" charset="-78"/>
              </a:rPr>
              <a:t>گسسته</a:t>
            </a:r>
          </a:p>
        </p:txBody>
      </p:sp>
    </p:spTree>
    <p:extLst>
      <p:ext uri="{BB962C8B-B14F-4D97-AF65-F5344CB8AC3E}">
        <p14:creationId xmlns:p14="http://schemas.microsoft.com/office/powerpoint/2010/main" val="124864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18532" y="119278"/>
            <a:ext cx="2513396" cy="895330"/>
          </a:xfrm>
        </p:spPr>
        <p:txBody>
          <a:bodyPr>
            <a:normAutofit/>
          </a:bodyPr>
          <a:lstStyle/>
          <a:p>
            <a:pPr algn="r" rtl="1"/>
            <a:r>
              <a:rPr lang="fa-IR" sz="4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پمپ ها</a:t>
            </a:r>
            <a:endParaRPr lang="en-US" sz="44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092" y="1189973"/>
            <a:ext cx="11473841" cy="5668027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3200" dirty="0">
                <a:solidFill>
                  <a:srgbClr val="C00000"/>
                </a:solidFill>
                <a:cs typeface="B Nazanin" panose="00000400000000000000" pitchFamily="2" charset="-78"/>
              </a:rPr>
              <a:t>پمپ های </a:t>
            </a:r>
            <a:r>
              <a:rPr lang="fa-IR" sz="32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پيوسته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پمپ ها بیشتر برای انتقال سیال از نقطه ای به نقطة دیگر استفاده می کنند. این پمپها سیال را با </a:t>
            </a:r>
            <a:r>
              <a:rPr lang="fa-IR" sz="2400" dirty="0">
                <a:solidFill>
                  <a:srgbClr val="00B0F0"/>
                </a:solidFill>
                <a:cs typeface="B Nazanin" panose="00000400000000000000" pitchFamily="2" charset="-78"/>
              </a:rPr>
              <a:t>دبی زیاد </a:t>
            </a:r>
            <a:r>
              <a:rPr lang="fa-IR" sz="2400" dirty="0">
                <a:cs typeface="B Nazanin" panose="00000400000000000000" pitchFamily="2" charset="-78"/>
              </a:rPr>
              <a:t>و</a:t>
            </a:r>
            <a:r>
              <a:rPr lang="fa-IR" sz="2400" dirty="0">
                <a:solidFill>
                  <a:srgbClr val="00B0F0"/>
                </a:solidFill>
                <a:cs typeface="B Nazanin" panose="00000400000000000000" pitchFamily="2" charset="-78"/>
              </a:rPr>
              <a:t> فشارکم </a:t>
            </a:r>
            <a:r>
              <a:rPr lang="fa-IR" sz="2400" dirty="0">
                <a:cs typeface="B Nazanin" panose="00000400000000000000" pitchFamily="2" charset="-78"/>
              </a:rPr>
              <a:t>انتقال میدهند و در حین انتقال سیال ، </a:t>
            </a:r>
            <a:r>
              <a:rPr lang="fa-IR" sz="2400" dirty="0">
                <a:solidFill>
                  <a:srgbClr val="00B0F0"/>
                </a:solidFill>
                <a:cs typeface="B Nazanin" panose="00000400000000000000" pitchFamily="2" charset="-78"/>
              </a:rPr>
              <a:t>ورودی و خروجی </a:t>
            </a:r>
            <a:r>
              <a:rPr lang="fa-IR" sz="2400" dirty="0">
                <a:cs typeface="B Nazanin" panose="00000400000000000000" pitchFamily="2" charset="-78"/>
              </a:rPr>
              <a:t>پمپ با </a:t>
            </a:r>
            <a:r>
              <a:rPr lang="fa-IR" sz="2400" dirty="0">
                <a:solidFill>
                  <a:srgbClr val="00B0F0"/>
                </a:solidFill>
                <a:cs typeface="B Nazanin" panose="00000400000000000000" pitchFamily="2" charset="-78"/>
              </a:rPr>
              <a:t>هم در ارتباط </a:t>
            </a:r>
            <a:r>
              <a:rPr lang="fa-IR" sz="2400" dirty="0">
                <a:cs typeface="B Nazanin" panose="00000400000000000000" pitchFamily="2" charset="-78"/>
              </a:rPr>
              <a:t>میباشند. </a:t>
            </a:r>
            <a:endParaRPr lang="fa-IR" sz="2400" dirty="0" smtClean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لذا </a:t>
            </a:r>
            <a:r>
              <a:rPr lang="fa-IR" sz="2400" dirty="0">
                <a:cs typeface="B Nazanin" panose="00000400000000000000" pitchFamily="2" charset="-78"/>
              </a:rPr>
              <a:t>توانایی تولیدفشار پمپ تابعی از سرعت دورانی پروانه است</a:t>
            </a:r>
            <a:r>
              <a:rPr lang="fa-IR" sz="2400" dirty="0" smtClean="0">
                <a:cs typeface="B Nazanin" panose="00000400000000000000" pitchFamily="2" charset="-78"/>
              </a:rPr>
              <a:t>.</a:t>
            </a:r>
          </a:p>
          <a:p>
            <a:pPr marL="0" indent="0" algn="r" rtl="1">
              <a:buNone/>
            </a:pPr>
            <a:endParaRPr lang="fa-IR" sz="2400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از نظر </a:t>
            </a:r>
            <a:r>
              <a:rPr lang="fa-IR" sz="2400" dirty="0">
                <a:solidFill>
                  <a:srgbClr val="C00000"/>
                </a:solidFill>
                <a:cs typeface="B Nazanin" panose="00000400000000000000" pitchFamily="2" charset="-78"/>
              </a:rPr>
              <a:t>نوع جریان </a:t>
            </a:r>
            <a:r>
              <a:rPr lang="fa-IR" sz="2400" dirty="0">
                <a:cs typeface="B Nazanin" panose="00000400000000000000" pitchFamily="2" charset="-78"/>
              </a:rPr>
              <a:t>این </a:t>
            </a:r>
            <a:r>
              <a:rPr lang="fa-IR" sz="2400" dirty="0" smtClean="0">
                <a:cs typeface="B Nazanin" panose="00000400000000000000" pitchFamily="2" charset="-78"/>
              </a:rPr>
              <a:t>پمپ ها </a:t>
            </a:r>
            <a:r>
              <a:rPr lang="fa-IR" sz="2400" dirty="0">
                <a:cs typeface="B Nazanin" panose="00000400000000000000" pitchFamily="2" charset="-78"/>
              </a:rPr>
              <a:t>به سه دسته </a:t>
            </a:r>
            <a:r>
              <a:rPr lang="fa-IR" sz="2400" dirty="0" smtClean="0">
                <a:cs typeface="B Nazanin" panose="00000400000000000000" pitchFamily="2" charset="-78"/>
              </a:rPr>
              <a:t> </a:t>
            </a:r>
            <a:r>
              <a:rPr lang="fa-IR" sz="2400" dirty="0">
                <a:cs typeface="B Nazanin" panose="00000400000000000000" pitchFamily="2" charset="-78"/>
              </a:rPr>
              <a:t>تقسیم </a:t>
            </a:r>
            <a:r>
              <a:rPr lang="fa-IR" sz="2400" dirty="0" smtClean="0">
                <a:cs typeface="B Nazanin" panose="00000400000000000000" pitchFamily="2" charset="-78"/>
              </a:rPr>
              <a:t>می شوند</a:t>
            </a:r>
            <a:endParaRPr lang="fa-IR" sz="2400" dirty="0">
              <a:cs typeface="B Nazanin" panose="00000400000000000000" pitchFamily="2" charset="-78"/>
            </a:endParaRPr>
          </a:p>
          <a:p>
            <a:pPr algn="r" rtl="1"/>
            <a:r>
              <a:rPr lang="fa-IR" sz="2400" dirty="0" smtClean="0">
                <a:cs typeface="B Nazanin" panose="00000400000000000000" pitchFamily="2" charset="-78"/>
              </a:rPr>
              <a:t>پمپ های </a:t>
            </a:r>
            <a:r>
              <a:rPr lang="fa-IR" sz="2400" dirty="0">
                <a:cs typeface="B Nazanin" panose="00000400000000000000" pitchFamily="2" charset="-78"/>
              </a:rPr>
              <a:t>جریان </a:t>
            </a:r>
            <a:r>
              <a:rPr lang="fa-IR" sz="2400" dirty="0" smtClean="0">
                <a:cs typeface="B Nazanin" panose="00000400000000000000" pitchFamily="2" charset="-78"/>
              </a:rPr>
              <a:t>شعاعی</a:t>
            </a:r>
          </a:p>
          <a:p>
            <a:pPr algn="r" rtl="1"/>
            <a:r>
              <a:rPr lang="fa-IR" sz="2400" dirty="0" smtClean="0">
                <a:cs typeface="B Nazanin" panose="00000400000000000000" pitchFamily="2" charset="-78"/>
              </a:rPr>
              <a:t> پمپ های </a:t>
            </a:r>
            <a:r>
              <a:rPr lang="fa-IR" sz="2400" dirty="0">
                <a:cs typeface="B Nazanin" panose="00000400000000000000" pitchFamily="2" charset="-78"/>
              </a:rPr>
              <a:t>جریان محوری </a:t>
            </a:r>
            <a:endParaRPr lang="fa-IR" sz="2400" dirty="0" smtClean="0">
              <a:cs typeface="B Nazanin" panose="00000400000000000000" pitchFamily="2" charset="-78"/>
            </a:endParaRPr>
          </a:p>
          <a:p>
            <a:pPr algn="r" rtl="1"/>
            <a:r>
              <a:rPr lang="fa-IR" sz="2400" dirty="0" smtClean="0">
                <a:cs typeface="B Nazanin" panose="00000400000000000000" pitchFamily="2" charset="-78"/>
              </a:rPr>
              <a:t>پمپ های </a:t>
            </a:r>
            <a:r>
              <a:rPr lang="fa-IR" sz="2400" dirty="0">
                <a:cs typeface="B Nazanin" panose="00000400000000000000" pitchFamily="2" charset="-78"/>
              </a:rPr>
              <a:t>جریان مختلط</a:t>
            </a:r>
          </a:p>
          <a:p>
            <a:pPr marL="0" indent="0" algn="r" rtl="1">
              <a:buNone/>
            </a:pPr>
            <a:endParaRPr lang="fa-IR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12179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18532" y="119278"/>
            <a:ext cx="2513396" cy="895330"/>
          </a:xfrm>
        </p:spPr>
        <p:txBody>
          <a:bodyPr>
            <a:normAutofit/>
          </a:bodyPr>
          <a:lstStyle/>
          <a:p>
            <a:pPr algn="r" rtl="1"/>
            <a:r>
              <a:rPr lang="fa-IR" sz="4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پمپ ها</a:t>
            </a:r>
            <a:endParaRPr lang="en-US" sz="44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0625" y="1189973"/>
            <a:ext cx="11699308" cy="5668027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3200" dirty="0">
                <a:solidFill>
                  <a:srgbClr val="C00000"/>
                </a:solidFill>
                <a:cs typeface="B Nazanin" panose="00000400000000000000" pitchFamily="2" charset="-78"/>
              </a:rPr>
              <a:t>پمپ های </a:t>
            </a:r>
            <a:r>
              <a:rPr lang="fa-IR" sz="32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گسسته</a:t>
            </a:r>
          </a:p>
          <a:p>
            <a:pPr marL="0" indent="0" algn="r" rtl="1"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از </a:t>
            </a:r>
            <a:r>
              <a:rPr lang="fa-IR" sz="2400" dirty="0">
                <a:cs typeface="B Nazanin" panose="00000400000000000000" pitchFamily="2" charset="-78"/>
              </a:rPr>
              <a:t>این </a:t>
            </a:r>
            <a:r>
              <a:rPr lang="fa-IR" sz="2400" dirty="0" smtClean="0">
                <a:cs typeface="B Nazanin" panose="00000400000000000000" pitchFamily="2" charset="-78"/>
              </a:rPr>
              <a:t>پمپ ها </a:t>
            </a:r>
            <a:r>
              <a:rPr lang="fa-IR" sz="2400" dirty="0">
                <a:cs typeface="B Nazanin" panose="00000400000000000000" pitchFamily="2" charset="-78"/>
              </a:rPr>
              <a:t>بیشتر برای </a:t>
            </a:r>
            <a:r>
              <a:rPr lang="fa-IR" sz="2400" dirty="0">
                <a:solidFill>
                  <a:srgbClr val="00B0F0"/>
                </a:solidFill>
                <a:cs typeface="B Nazanin" panose="00000400000000000000" pitchFamily="2" charset="-78"/>
              </a:rPr>
              <a:t>افزایش فشار </a:t>
            </a:r>
            <a:r>
              <a:rPr lang="fa-IR" sz="2400" dirty="0">
                <a:cs typeface="B Nazanin" panose="00000400000000000000" pitchFamily="2" charset="-78"/>
              </a:rPr>
              <a:t>در سیال استفاده </a:t>
            </a:r>
            <a:r>
              <a:rPr lang="fa-IR" sz="2400" dirty="0" smtClean="0">
                <a:cs typeface="B Nazanin" panose="00000400000000000000" pitchFamily="2" charset="-78"/>
              </a:rPr>
              <a:t>می کنند</a:t>
            </a:r>
            <a:r>
              <a:rPr lang="fa-IR" sz="2400" dirty="0">
                <a:cs typeface="B Nazanin" panose="00000400000000000000" pitchFamily="2" charset="-78"/>
              </a:rPr>
              <a:t>. این </a:t>
            </a:r>
            <a:r>
              <a:rPr lang="fa-IR" sz="2400" dirty="0" smtClean="0">
                <a:cs typeface="B Nazanin" panose="00000400000000000000" pitchFamily="2" charset="-78"/>
              </a:rPr>
              <a:t>پمپ</a:t>
            </a:r>
            <a:r>
              <a:rPr lang="en-US" sz="2400" dirty="0" smtClean="0">
                <a:cs typeface="B Nazanin" panose="00000400000000000000" pitchFamily="2" charset="-78"/>
              </a:rPr>
              <a:t> </a:t>
            </a:r>
            <a:r>
              <a:rPr lang="fa-IR" sz="2400" dirty="0" smtClean="0">
                <a:cs typeface="B Nazanin" panose="00000400000000000000" pitchFamily="2" charset="-78"/>
              </a:rPr>
              <a:t>ها </a:t>
            </a:r>
            <a:r>
              <a:rPr lang="fa-IR" sz="2400" dirty="0">
                <a:cs typeface="B Nazanin" panose="00000400000000000000" pitchFamily="2" charset="-78"/>
              </a:rPr>
              <a:t>سیال را با </a:t>
            </a:r>
            <a:r>
              <a:rPr lang="fa-IR" sz="2400" dirty="0">
                <a:solidFill>
                  <a:srgbClr val="00B0F0"/>
                </a:solidFill>
                <a:cs typeface="B Nazanin" panose="00000400000000000000" pitchFamily="2" charset="-78"/>
              </a:rPr>
              <a:t>دبی کم </a:t>
            </a:r>
            <a:r>
              <a:rPr lang="fa-IR" sz="2400" dirty="0" smtClean="0">
                <a:cs typeface="B Nazanin" panose="00000400000000000000" pitchFamily="2" charset="-78"/>
              </a:rPr>
              <a:t>(حجم عبوری در </a:t>
            </a:r>
            <a:r>
              <a:rPr lang="fa-IR" sz="2400" dirty="0">
                <a:cs typeface="B Nazanin" panose="00000400000000000000" pitchFamily="2" charset="-78"/>
              </a:rPr>
              <a:t>واحد </a:t>
            </a:r>
            <a:r>
              <a:rPr lang="fa-IR" sz="2400" dirty="0" smtClean="0">
                <a:cs typeface="B Nazanin" panose="00000400000000000000" pitchFamily="2" charset="-78"/>
              </a:rPr>
              <a:t>زمان) و </a:t>
            </a:r>
            <a:r>
              <a:rPr lang="fa-IR" sz="2400" dirty="0">
                <a:solidFill>
                  <a:srgbClr val="00B0F0"/>
                </a:solidFill>
                <a:cs typeface="B Nazanin" panose="00000400000000000000" pitchFamily="2" charset="-78"/>
              </a:rPr>
              <a:t>فشار بالا </a:t>
            </a:r>
            <a:r>
              <a:rPr lang="fa-IR" sz="2400" dirty="0">
                <a:cs typeface="B Nazanin" panose="00000400000000000000" pitchFamily="2" charset="-78"/>
              </a:rPr>
              <a:t>انتقال </a:t>
            </a:r>
            <a:r>
              <a:rPr lang="fa-IR" sz="2400" dirty="0" smtClean="0">
                <a:cs typeface="B Nazanin" panose="00000400000000000000" pitchFamily="2" charset="-78"/>
              </a:rPr>
              <a:t>می دهند </a:t>
            </a:r>
            <a:r>
              <a:rPr lang="fa-IR" sz="2400" dirty="0">
                <a:cs typeface="B Nazanin" panose="00000400000000000000" pitchFamily="2" charset="-78"/>
              </a:rPr>
              <a:t>و در حین انتقال سیال معبر ورودی و خروجی با هم در تماس </a:t>
            </a:r>
            <a:r>
              <a:rPr lang="fa-IR" sz="2400" dirty="0" smtClean="0">
                <a:cs typeface="B Nazanin" panose="00000400000000000000" pitchFamily="2" charset="-78"/>
              </a:rPr>
              <a:t>نیستند.</a:t>
            </a:r>
            <a:endParaRPr lang="fa-IR" sz="2400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و هر چه به داخل پمپ مکش میشود به سمت خروجی دهش </a:t>
            </a:r>
            <a:r>
              <a:rPr lang="fa-IR" sz="2400" dirty="0" smtClean="0">
                <a:cs typeface="B Nazanin" panose="00000400000000000000" pitchFamily="2" charset="-78"/>
              </a:rPr>
              <a:t>می گردد.</a:t>
            </a:r>
          </a:p>
          <a:p>
            <a:pPr marL="0" indent="0" algn="r" rtl="1">
              <a:buNone/>
            </a:pPr>
            <a:endParaRPr lang="fa-IR" sz="2400" dirty="0" smtClean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این پمپ ها </a:t>
            </a:r>
            <a:r>
              <a:rPr lang="fa-IR" sz="2400" dirty="0">
                <a:cs typeface="B Nazanin" panose="00000400000000000000" pitchFamily="2" charset="-78"/>
              </a:rPr>
              <a:t>به دو دسته تقسیم </a:t>
            </a:r>
            <a:r>
              <a:rPr lang="fa-IR" sz="2400" dirty="0" smtClean="0">
                <a:cs typeface="B Nazanin" panose="00000400000000000000" pitchFamily="2" charset="-78"/>
              </a:rPr>
              <a:t>بندی میشوند</a:t>
            </a:r>
            <a:r>
              <a:rPr lang="fa-IR" sz="2400" dirty="0">
                <a:cs typeface="B Nazanin" panose="00000400000000000000" pitchFamily="2" charset="-78"/>
              </a:rPr>
              <a:t>.</a:t>
            </a:r>
          </a:p>
          <a:p>
            <a:pPr algn="r" rtl="1"/>
            <a:r>
              <a:rPr lang="fa-IR" sz="2400" dirty="0" smtClean="0">
                <a:cs typeface="B Nazanin" panose="00000400000000000000" pitchFamily="2" charset="-78"/>
              </a:rPr>
              <a:t>پمپ های </a:t>
            </a:r>
            <a:r>
              <a:rPr lang="fa-IR" sz="2400" dirty="0">
                <a:cs typeface="B Nazanin" panose="00000400000000000000" pitchFamily="2" charset="-78"/>
              </a:rPr>
              <a:t>رفت و برگشتی </a:t>
            </a:r>
          </a:p>
          <a:p>
            <a:pPr algn="r" rtl="1"/>
            <a:r>
              <a:rPr lang="fa-IR" sz="2400" dirty="0" smtClean="0">
                <a:cs typeface="B Nazanin" panose="00000400000000000000" pitchFamily="2" charset="-78"/>
              </a:rPr>
              <a:t>پمپ های </a:t>
            </a:r>
            <a:r>
              <a:rPr lang="fa-IR" sz="2400" dirty="0">
                <a:cs typeface="B Nazanin" panose="00000400000000000000" pitchFamily="2" charset="-78"/>
              </a:rPr>
              <a:t>گردشی</a:t>
            </a:r>
          </a:p>
        </p:txBody>
      </p:sp>
    </p:spTree>
    <p:extLst>
      <p:ext uri="{BB962C8B-B14F-4D97-AF65-F5344CB8AC3E}">
        <p14:creationId xmlns:p14="http://schemas.microsoft.com/office/powerpoint/2010/main" val="465276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40045" y="31595"/>
            <a:ext cx="4191884" cy="1070695"/>
          </a:xfrm>
        </p:spPr>
        <p:txBody>
          <a:bodyPr>
            <a:normAutofit/>
          </a:bodyPr>
          <a:lstStyle/>
          <a:p>
            <a:pPr algn="r" rtl="1"/>
            <a:r>
              <a:rPr lang="fa-IR" sz="4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پمپ های آب رسانی</a:t>
            </a:r>
            <a:endParaRPr lang="en-US" sz="44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092" y="864297"/>
            <a:ext cx="11473842" cy="5993704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گریز </a:t>
            </a:r>
            <a:r>
              <a:rPr lang="fa-IR" sz="2400" dirty="0">
                <a:cs typeface="B Nazanin" panose="00000400000000000000" pitchFamily="2" charset="-78"/>
              </a:rPr>
              <a:t>از </a:t>
            </a:r>
            <a:r>
              <a:rPr lang="fa-IR" sz="2400" dirty="0" smtClean="0">
                <a:cs typeface="B Nazanin" panose="00000400000000000000" pitchFamily="2" charset="-78"/>
              </a:rPr>
              <a:t>مرکز</a:t>
            </a:r>
          </a:p>
          <a:p>
            <a:pPr marL="0" indent="0" algn="r" rtl="1">
              <a:buNone/>
            </a:pPr>
            <a:endParaRPr lang="fa-IR" sz="2400" dirty="0">
              <a:cs typeface="B Nazanin" panose="00000400000000000000" pitchFamily="2" charset="-78"/>
            </a:endParaRPr>
          </a:p>
        </p:txBody>
      </p:sp>
      <p:pic>
        <p:nvPicPr>
          <p:cNvPr id="5" name="99eb336ac5b57787f7749a2f906ab1b67961816-360p__51006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12942" y="1272958"/>
            <a:ext cx="9369469" cy="527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140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40045" y="119277"/>
            <a:ext cx="4191884" cy="1070695"/>
          </a:xfrm>
        </p:spPr>
        <p:txBody>
          <a:bodyPr>
            <a:normAutofit/>
          </a:bodyPr>
          <a:lstStyle/>
          <a:p>
            <a:pPr algn="r" rtl="1"/>
            <a:r>
              <a:rPr lang="fa-IR" sz="4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پمپ های آب رسانی</a:t>
            </a:r>
            <a:endParaRPr lang="en-US" sz="44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092" y="1189973"/>
            <a:ext cx="11473841" cy="5668027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32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گریز </a:t>
            </a:r>
            <a:r>
              <a:rPr lang="fa-IR" sz="3200" dirty="0">
                <a:solidFill>
                  <a:srgbClr val="C00000"/>
                </a:solidFill>
                <a:cs typeface="B Nazanin" panose="00000400000000000000" pitchFamily="2" charset="-78"/>
              </a:rPr>
              <a:t>از </a:t>
            </a:r>
            <a:r>
              <a:rPr lang="fa-IR" sz="32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مرکز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پمپ های گریز از مرکز معمولاً از دو بخش </a:t>
            </a:r>
            <a:r>
              <a:rPr lang="fa-IR" sz="2400" dirty="0">
                <a:solidFill>
                  <a:srgbClr val="00B0F0"/>
                </a:solidFill>
                <a:cs typeface="B Nazanin" panose="00000400000000000000" pitchFamily="2" charset="-78"/>
              </a:rPr>
              <a:t>اصلی پوسته و پروانه </a:t>
            </a:r>
            <a:r>
              <a:rPr lang="fa-IR" sz="2400" dirty="0">
                <a:cs typeface="B Nazanin" panose="00000400000000000000" pitchFamily="2" charset="-78"/>
              </a:rPr>
              <a:t>تشکیل شده اند. پوسته یا حلزونی دارای دو مسیر ورود و خروج آب </a:t>
            </a:r>
            <a:r>
              <a:rPr lang="fa-IR" sz="2400" dirty="0" smtClean="0">
                <a:cs typeface="B Nazanin" panose="00000400000000000000" pitchFamily="2" charset="-78"/>
              </a:rPr>
              <a:t>می باشند </a:t>
            </a:r>
            <a:r>
              <a:rPr lang="fa-IR" sz="2400" dirty="0">
                <a:cs typeface="B Nazanin" panose="00000400000000000000" pitchFamily="2" charset="-78"/>
              </a:rPr>
              <a:t>که معمولاً مسیر ورودی آب </a:t>
            </a:r>
            <a:r>
              <a:rPr lang="fa-IR" sz="2400" dirty="0" smtClean="0">
                <a:cs typeface="B Nazanin" panose="00000400000000000000" pitchFamily="2" charset="-78"/>
              </a:rPr>
              <a:t>(مکش) </a:t>
            </a:r>
            <a:r>
              <a:rPr lang="fa-IR" sz="2400" dirty="0">
                <a:cs typeface="B Nazanin" panose="00000400000000000000" pitchFamily="2" charset="-78"/>
              </a:rPr>
              <a:t>در وسط پوسته ورود و مسیر خروجی آب </a:t>
            </a:r>
            <a:r>
              <a:rPr lang="fa-IR" sz="2400" dirty="0" smtClean="0">
                <a:cs typeface="B Nazanin" panose="00000400000000000000" pitchFamily="2" charset="-78"/>
              </a:rPr>
              <a:t>(دهش) </a:t>
            </a:r>
            <a:r>
              <a:rPr lang="fa-IR" sz="2400" dirty="0">
                <a:cs typeface="B Nazanin" panose="00000400000000000000" pitchFamily="2" charset="-78"/>
              </a:rPr>
              <a:t>مماس بر پوسته هستند. </a:t>
            </a:r>
            <a:endParaRPr lang="fa-IR" sz="2400" dirty="0" smtClean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زاویه </a:t>
            </a:r>
            <a:r>
              <a:rPr lang="fa-IR" sz="2400" dirty="0">
                <a:cs typeface="B Nazanin" panose="00000400000000000000" pitchFamily="2" charset="-78"/>
              </a:rPr>
              <a:t>ورود </a:t>
            </a:r>
            <a:r>
              <a:rPr lang="fa-IR" sz="2400" dirty="0" smtClean="0">
                <a:cs typeface="B Nazanin" panose="00000400000000000000" pitchFamily="2" charset="-78"/>
              </a:rPr>
              <a:t>وخروج سیال با زاویه </a:t>
            </a:r>
            <a:r>
              <a:rPr lang="fa-IR" sz="2400" dirty="0" smtClean="0">
                <a:solidFill>
                  <a:srgbClr val="00B0F0"/>
                </a:solidFill>
                <a:cs typeface="B Nazanin" panose="00000400000000000000" pitchFamily="2" charset="-78"/>
              </a:rPr>
              <a:t>90 درجه </a:t>
            </a:r>
            <a:r>
              <a:rPr lang="fa-IR" sz="2400" dirty="0" smtClean="0">
                <a:cs typeface="B Nazanin" panose="00000400000000000000" pitchFamily="2" charset="-78"/>
              </a:rPr>
              <a:t>خواهد بود.</a:t>
            </a:r>
          </a:p>
          <a:p>
            <a:pPr marL="0" indent="0" algn="r" rtl="1">
              <a:buNone/>
            </a:pPr>
            <a:endParaRPr lang="fa-IR" sz="2400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fa-IR" sz="2400" dirty="0">
              <a:cs typeface="B Nazanin" panose="000004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092" y="2691334"/>
            <a:ext cx="3343275" cy="32289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5479" y="3589489"/>
            <a:ext cx="2619375" cy="30861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3127" y="4023986"/>
            <a:ext cx="2552700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338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40045" y="119277"/>
            <a:ext cx="4191884" cy="1070695"/>
          </a:xfrm>
        </p:spPr>
        <p:txBody>
          <a:bodyPr>
            <a:normAutofit/>
          </a:bodyPr>
          <a:lstStyle/>
          <a:p>
            <a:pPr algn="r" rtl="1"/>
            <a:r>
              <a:rPr lang="fa-IR" sz="4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پمپ های آب رسانی</a:t>
            </a:r>
            <a:endParaRPr lang="en-US" sz="44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092" y="1189973"/>
            <a:ext cx="11473841" cy="5668027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32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نحوه کار پمپ گریز </a:t>
            </a:r>
            <a:r>
              <a:rPr lang="fa-IR" sz="3200" dirty="0">
                <a:solidFill>
                  <a:srgbClr val="C00000"/>
                </a:solidFill>
                <a:cs typeface="B Nazanin" panose="00000400000000000000" pitchFamily="2" charset="-78"/>
              </a:rPr>
              <a:t>از </a:t>
            </a:r>
            <a:r>
              <a:rPr lang="fa-IR" sz="32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مرکز</a:t>
            </a:r>
          </a:p>
          <a:p>
            <a:pPr marL="0" indent="0" algn="r" rtl="1"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موتور(محرک خارجی)  </a:t>
            </a:r>
            <a:r>
              <a:rPr lang="fa-IR" sz="2400" dirty="0">
                <a:cs typeface="B Nazanin" panose="00000400000000000000" pitchFamily="2" charset="-78"/>
              </a:rPr>
              <a:t>که به حرکت در </a:t>
            </a:r>
            <a:r>
              <a:rPr lang="fa-IR" sz="2400" dirty="0" smtClean="0">
                <a:cs typeface="B Nazanin" panose="00000400000000000000" pitchFamily="2" charset="-78"/>
              </a:rPr>
              <a:t>می آید </a:t>
            </a:r>
            <a:r>
              <a:rPr lang="fa-IR" sz="2400" dirty="0">
                <a:cs typeface="B Nazanin" panose="00000400000000000000" pitchFamily="2" charset="-78"/>
              </a:rPr>
              <a:t>باعث </a:t>
            </a:r>
            <a:r>
              <a:rPr lang="fa-IR" sz="2400" dirty="0">
                <a:solidFill>
                  <a:srgbClr val="00B0F0"/>
                </a:solidFill>
                <a:cs typeface="B Nazanin" panose="00000400000000000000" pitchFamily="2" charset="-78"/>
              </a:rPr>
              <a:t>چرخش پروانه </a:t>
            </a:r>
            <a:r>
              <a:rPr lang="fa-IR" sz="2400" dirty="0">
                <a:cs typeface="B Nazanin" panose="00000400000000000000" pitchFamily="2" charset="-78"/>
              </a:rPr>
              <a:t>و </a:t>
            </a:r>
            <a:r>
              <a:rPr lang="fa-IR" sz="2400" dirty="0">
                <a:solidFill>
                  <a:srgbClr val="00B0F0"/>
                </a:solidFill>
                <a:cs typeface="B Nazanin" panose="00000400000000000000" pitchFamily="2" charset="-78"/>
              </a:rPr>
              <a:t>ایجاد خلاء </a:t>
            </a:r>
            <a:r>
              <a:rPr lang="fa-IR" sz="2400" dirty="0">
                <a:cs typeface="B Nazanin" panose="00000400000000000000" pitchFamily="2" charset="-78"/>
              </a:rPr>
              <a:t>میشود که این </a:t>
            </a:r>
            <a:r>
              <a:rPr lang="fa-IR" sz="2400" dirty="0" smtClean="0">
                <a:cs typeface="B Nazanin" panose="00000400000000000000" pitchFamily="2" charset="-78"/>
              </a:rPr>
              <a:t>خلا باعث </a:t>
            </a:r>
            <a:r>
              <a:rPr lang="fa-IR" sz="2400" dirty="0">
                <a:solidFill>
                  <a:srgbClr val="00B0F0"/>
                </a:solidFill>
                <a:cs typeface="B Nazanin" panose="00000400000000000000" pitchFamily="2" charset="-78"/>
              </a:rPr>
              <a:t>مکیده شدن آب </a:t>
            </a:r>
            <a:r>
              <a:rPr lang="fa-IR" sz="2400" dirty="0">
                <a:cs typeface="B Nazanin" panose="00000400000000000000" pitchFamily="2" charset="-78"/>
              </a:rPr>
              <a:t>از چاه به سمت بالا میگردد. ذرات با ورود به محفظه حلزونی سرعت </a:t>
            </a:r>
            <a:r>
              <a:rPr lang="fa-IR" sz="2400" dirty="0" smtClean="0">
                <a:cs typeface="B Nazanin" panose="00000400000000000000" pitchFamily="2" charset="-78"/>
              </a:rPr>
              <a:t>می گیرند </a:t>
            </a:r>
            <a:r>
              <a:rPr lang="fa-IR" sz="2400" dirty="0">
                <a:cs typeface="B Nazanin" panose="00000400000000000000" pitchFamily="2" charset="-78"/>
              </a:rPr>
              <a:t>اما </a:t>
            </a:r>
            <a:r>
              <a:rPr lang="fa-IR" sz="2400" dirty="0" smtClean="0">
                <a:cs typeface="B Nazanin" panose="00000400000000000000" pitchFamily="2" charset="-78"/>
              </a:rPr>
              <a:t>با افزایش </a:t>
            </a:r>
            <a:r>
              <a:rPr lang="fa-IR" sz="2400" dirty="0">
                <a:cs typeface="B Nazanin" panose="00000400000000000000" pitchFamily="2" charset="-78"/>
              </a:rPr>
              <a:t>سطح مقطع عبور آب سرعت کاهش و فشار افزایش </a:t>
            </a:r>
            <a:r>
              <a:rPr lang="fa-IR" sz="2400" dirty="0" smtClean="0">
                <a:cs typeface="B Nazanin" panose="00000400000000000000" pitchFamily="2" charset="-78"/>
              </a:rPr>
              <a:t>می یابد.</a:t>
            </a:r>
          </a:p>
          <a:p>
            <a:pPr marL="0" indent="0" algn="r" rtl="1"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 دوران </a:t>
            </a:r>
            <a:r>
              <a:rPr lang="fa-IR" sz="2400" dirty="0">
                <a:cs typeface="B Nazanin" panose="00000400000000000000" pitchFamily="2" charset="-78"/>
              </a:rPr>
              <a:t>این </a:t>
            </a:r>
            <a:r>
              <a:rPr lang="fa-IR" sz="2400" dirty="0" smtClean="0">
                <a:cs typeface="B Nazanin" panose="00000400000000000000" pitchFamily="2" charset="-78"/>
              </a:rPr>
              <a:t>پمپ ها </a:t>
            </a:r>
            <a:r>
              <a:rPr lang="fa-IR" sz="2400" dirty="0">
                <a:cs typeface="B Nazanin" panose="00000400000000000000" pitchFamily="2" charset="-78"/>
              </a:rPr>
              <a:t>باعث اعمال نیروی گریز از مرکز از پروانه به سیال میشود و به همین دلیل به آنها </a:t>
            </a:r>
            <a:r>
              <a:rPr lang="fa-IR" sz="2400" dirty="0" smtClean="0">
                <a:cs typeface="B Nazanin" panose="00000400000000000000" pitchFamily="2" charset="-78"/>
              </a:rPr>
              <a:t>پمپ های گریز </a:t>
            </a:r>
            <a:r>
              <a:rPr lang="fa-IR" sz="2400" dirty="0">
                <a:cs typeface="B Nazanin" panose="00000400000000000000" pitchFamily="2" charset="-78"/>
              </a:rPr>
              <a:t>از مرکز </a:t>
            </a:r>
            <a:r>
              <a:rPr lang="fa-IR" sz="2400" dirty="0" smtClean="0">
                <a:cs typeface="B Nazanin" panose="00000400000000000000" pitchFamily="2" charset="-78"/>
              </a:rPr>
              <a:t>می گویند</a:t>
            </a:r>
            <a:endParaRPr lang="fa-IR" sz="2400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fa-IR" sz="2400" dirty="0" smtClean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fa-IR" sz="2400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نکته : </a:t>
            </a:r>
            <a:r>
              <a:rPr lang="fa-IR" sz="2800" dirty="0" smtClean="0">
                <a:solidFill>
                  <a:srgbClr val="00B0F0"/>
                </a:solidFill>
                <a:cs typeface="B Nazanin" panose="00000400000000000000" pitchFamily="2" charset="-78"/>
              </a:rPr>
              <a:t>با </a:t>
            </a:r>
            <a:r>
              <a:rPr lang="fa-IR" sz="2800" dirty="0">
                <a:solidFill>
                  <a:srgbClr val="00B0F0"/>
                </a:solidFill>
                <a:cs typeface="B Nazanin" panose="00000400000000000000" pitchFamily="2" charset="-78"/>
              </a:rPr>
              <a:t>افزایش سطح مقطع عبور آب سرعت کاهش و فشار افزایش می یابد.</a:t>
            </a:r>
          </a:p>
          <a:p>
            <a:pPr marL="0" indent="0" algn="r" rtl="1">
              <a:buNone/>
            </a:pPr>
            <a:endParaRPr lang="fa-IR" sz="2400" dirty="0">
              <a:cs typeface="B Nazanin" panose="00000400000000000000" pitchFamily="2" charset="-78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676" y="3608035"/>
            <a:ext cx="3185940" cy="3068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328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40045" y="119277"/>
            <a:ext cx="4191884" cy="1070695"/>
          </a:xfrm>
        </p:spPr>
        <p:txBody>
          <a:bodyPr>
            <a:normAutofit/>
          </a:bodyPr>
          <a:lstStyle/>
          <a:p>
            <a:pPr algn="r" rtl="1"/>
            <a:r>
              <a:rPr lang="fa-IR" sz="4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پمپ های آب رسانی</a:t>
            </a:r>
            <a:endParaRPr lang="en-US" sz="44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092" y="1189973"/>
            <a:ext cx="11473841" cy="5668027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32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انواع پمپ های </a:t>
            </a:r>
            <a:r>
              <a:rPr lang="fa-IR" sz="3200" dirty="0">
                <a:solidFill>
                  <a:srgbClr val="C00000"/>
                </a:solidFill>
                <a:cs typeface="B Nazanin" panose="00000400000000000000" pitchFamily="2" charset="-78"/>
              </a:rPr>
              <a:t>گریز از </a:t>
            </a:r>
            <a:r>
              <a:rPr lang="fa-IR" sz="32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مركز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پمپ های گریز از مركز به دو </a:t>
            </a:r>
            <a:r>
              <a:rPr lang="fa-IR" sz="2400" dirty="0" smtClean="0">
                <a:cs typeface="B Nazanin" panose="00000400000000000000" pitchFamily="2" charset="-78"/>
              </a:rPr>
              <a:t>دسته </a:t>
            </a:r>
            <a:r>
              <a:rPr lang="fa-IR" sz="2400" dirty="0">
                <a:solidFill>
                  <a:srgbClr val="00B0F0"/>
                </a:solidFill>
                <a:cs typeface="B Nazanin" panose="00000400000000000000" pitchFamily="2" charset="-78"/>
              </a:rPr>
              <a:t>مدار باز </a:t>
            </a:r>
            <a:r>
              <a:rPr lang="fa-IR" sz="2400" dirty="0">
                <a:cs typeface="B Nazanin" panose="00000400000000000000" pitchFamily="2" charset="-78"/>
              </a:rPr>
              <a:t>و</a:t>
            </a:r>
            <a:r>
              <a:rPr lang="fa-IR" sz="2400" dirty="0">
                <a:solidFill>
                  <a:srgbClr val="00B0F0"/>
                </a:solidFill>
                <a:cs typeface="B Nazanin" panose="00000400000000000000" pitchFamily="2" charset="-78"/>
              </a:rPr>
              <a:t> مدار بسته</a:t>
            </a:r>
            <a:r>
              <a:rPr lang="fa-IR" sz="2400" dirty="0">
                <a:cs typeface="B Nazanin" panose="00000400000000000000" pitchFamily="2" charset="-78"/>
              </a:rPr>
              <a:t> تقسيم مي شوند</a:t>
            </a:r>
            <a:r>
              <a:rPr lang="fa-IR" sz="2400" dirty="0" smtClean="0">
                <a:cs typeface="B Nazanin" panose="00000400000000000000" pitchFamily="2" charset="-78"/>
              </a:rPr>
              <a:t>.</a:t>
            </a:r>
          </a:p>
          <a:p>
            <a:pPr marL="0" indent="0" algn="r" rtl="1">
              <a:buNone/>
            </a:pPr>
            <a:r>
              <a:rPr lang="fa-IR" sz="2800" dirty="0">
                <a:solidFill>
                  <a:srgbClr val="00B050"/>
                </a:solidFill>
                <a:cs typeface="B Nazanin" panose="00000400000000000000" pitchFamily="2" charset="-78"/>
              </a:rPr>
              <a:t>پمپ گریز از مرکز مدار بسته </a:t>
            </a:r>
            <a:endParaRPr lang="fa-IR" sz="2800" dirty="0" smtClean="0">
              <a:solidFill>
                <a:srgbClr val="00B05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پمپی است که به منظور گردش سیال در یک مدار بسته مورد استفاده قرار </a:t>
            </a:r>
            <a:r>
              <a:rPr lang="fa-IR" sz="2400" dirty="0" smtClean="0">
                <a:cs typeface="B Nazanin" panose="00000400000000000000" pitchFamily="2" charset="-78"/>
              </a:rPr>
              <a:t>می گیرد </a:t>
            </a:r>
            <a:r>
              <a:rPr lang="fa-IR" sz="2400" dirty="0">
                <a:cs typeface="B Nazanin" panose="00000400000000000000" pitchFamily="2" charset="-78"/>
              </a:rPr>
              <a:t>این پمپ </a:t>
            </a:r>
            <a:r>
              <a:rPr lang="fa-IR" sz="2400" dirty="0" smtClean="0">
                <a:cs typeface="B Nazanin" panose="00000400000000000000" pitchFamily="2" charset="-78"/>
              </a:rPr>
              <a:t>می تواند </a:t>
            </a:r>
            <a:r>
              <a:rPr lang="fa-IR" sz="2400" dirty="0">
                <a:solidFill>
                  <a:srgbClr val="C00000"/>
                </a:solidFill>
                <a:cs typeface="B Nazanin" panose="00000400000000000000" pitchFamily="2" charset="-78"/>
              </a:rPr>
              <a:t>زمینی</a:t>
            </a:r>
            <a:r>
              <a:rPr lang="fa-IR" sz="2400" dirty="0">
                <a:cs typeface="B Nazanin" panose="00000400000000000000" pitchFamily="2" charset="-78"/>
              </a:rPr>
              <a:t>، </a:t>
            </a:r>
            <a:r>
              <a:rPr lang="fa-IR" sz="2400" dirty="0">
                <a:solidFill>
                  <a:srgbClr val="C00000"/>
                </a:solidFill>
                <a:cs typeface="B Nazanin" panose="00000400000000000000" pitchFamily="2" charset="-78"/>
              </a:rPr>
              <a:t>خطی</a:t>
            </a:r>
            <a:r>
              <a:rPr lang="fa-IR" sz="2400" dirty="0">
                <a:cs typeface="B Nazanin" panose="00000400000000000000" pitchFamily="2" charset="-78"/>
              </a:rPr>
              <a:t> و </a:t>
            </a:r>
            <a:r>
              <a:rPr lang="fa-IR" sz="2400" dirty="0">
                <a:solidFill>
                  <a:srgbClr val="C00000"/>
                </a:solidFill>
                <a:cs typeface="B Nazanin" panose="00000400000000000000" pitchFamily="2" charset="-78"/>
              </a:rPr>
              <a:t>یک</a:t>
            </a:r>
            <a:r>
              <a:rPr lang="fa-IR" sz="2400" dirty="0">
                <a:cs typeface="B Nazanin" panose="00000400000000000000" pitchFamily="2" charset="-78"/>
              </a:rPr>
              <a:t> یا </a:t>
            </a:r>
            <a:r>
              <a:rPr lang="fa-IR" sz="2400" dirty="0">
                <a:solidFill>
                  <a:srgbClr val="C00000"/>
                </a:solidFill>
                <a:cs typeface="B Nazanin" panose="00000400000000000000" pitchFamily="2" charset="-78"/>
              </a:rPr>
              <a:t>چند طبقه </a:t>
            </a:r>
            <a:r>
              <a:rPr lang="fa-IR" sz="2400" dirty="0">
                <a:cs typeface="B Nazanin" panose="00000400000000000000" pitchFamily="2" charset="-78"/>
              </a:rPr>
              <a:t>باشد. وظیفه اصلی یک پمپ در </a:t>
            </a:r>
            <a:r>
              <a:rPr lang="fa-IR" sz="2400" dirty="0" smtClean="0">
                <a:cs typeface="B Nazanin" panose="00000400000000000000" pitchFamily="2" charset="-78"/>
              </a:rPr>
              <a:t>یک سیستم </a:t>
            </a:r>
            <a:r>
              <a:rPr lang="fa-IR" sz="2400" dirty="0">
                <a:cs typeface="B Nazanin" panose="00000400000000000000" pitchFamily="2" charset="-78"/>
              </a:rPr>
              <a:t>مدار بسته </a:t>
            </a:r>
            <a:r>
              <a:rPr lang="fa-IR" sz="2400" dirty="0">
                <a:solidFill>
                  <a:srgbClr val="00B0F0"/>
                </a:solidFill>
                <a:cs typeface="B Nazanin" panose="00000400000000000000" pitchFamily="2" charset="-78"/>
              </a:rPr>
              <a:t>غلبه بر افت فشار ناشی از حرکت سیال </a:t>
            </a:r>
            <a:r>
              <a:rPr lang="fa-IR" sz="2400" dirty="0">
                <a:cs typeface="B Nazanin" panose="00000400000000000000" pitchFamily="2" charset="-78"/>
              </a:rPr>
              <a:t>است </a:t>
            </a:r>
            <a:r>
              <a:rPr lang="fa-IR" sz="2400" dirty="0" smtClean="0">
                <a:cs typeface="B Nazanin" panose="00000400000000000000" pitchFamily="2" charset="-78"/>
              </a:rPr>
              <a:t>.</a:t>
            </a:r>
          </a:p>
          <a:p>
            <a:pPr marL="0" indent="0" algn="r" rtl="1">
              <a:buNone/>
            </a:pPr>
            <a:endParaRPr lang="fa-IR" sz="2400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800" dirty="0" smtClean="0">
                <a:solidFill>
                  <a:srgbClr val="00B050"/>
                </a:solidFill>
                <a:cs typeface="B Nazanin" panose="00000400000000000000" pitchFamily="2" charset="-78"/>
              </a:rPr>
              <a:t>پمپ </a:t>
            </a:r>
            <a:r>
              <a:rPr lang="fa-IR" sz="2800" dirty="0">
                <a:solidFill>
                  <a:srgbClr val="00B050"/>
                </a:solidFill>
                <a:cs typeface="B Nazanin" panose="00000400000000000000" pitchFamily="2" charset="-78"/>
              </a:rPr>
              <a:t>گریز از مرکز مدار </a:t>
            </a:r>
            <a:r>
              <a:rPr lang="fa-IR" sz="2800" dirty="0" smtClean="0">
                <a:solidFill>
                  <a:srgbClr val="00B050"/>
                </a:solidFill>
                <a:cs typeface="B Nazanin" panose="00000400000000000000" pitchFamily="2" charset="-78"/>
              </a:rPr>
              <a:t>باز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این پمپ علاوه بر تأمین انرژی لازم جهت غلبه بر افت فشار </a:t>
            </a:r>
            <a:r>
              <a:rPr lang="fa-IR" sz="2400" dirty="0" smtClean="0">
                <a:cs typeface="B Nazanin" panose="00000400000000000000" pitchFamily="2" charset="-78"/>
              </a:rPr>
              <a:t>ناشی از حرکت سیال در </a:t>
            </a:r>
            <a:r>
              <a:rPr lang="fa-IR" sz="2400" dirty="0">
                <a:cs typeface="B Nazanin" panose="00000400000000000000" pitchFamily="2" charset="-78"/>
              </a:rPr>
              <a:t>شبکه </a:t>
            </a:r>
            <a:r>
              <a:rPr lang="fa-IR" sz="2400" dirty="0" smtClean="0">
                <a:cs typeface="B Nazanin" panose="00000400000000000000" pitchFamily="2" charset="-78"/>
              </a:rPr>
              <a:t>، </a:t>
            </a:r>
            <a:r>
              <a:rPr lang="fa-IR" sz="2400" dirty="0" smtClean="0">
                <a:solidFill>
                  <a:srgbClr val="00B0F0"/>
                </a:solidFill>
                <a:cs typeface="B Nazanin" panose="00000400000000000000" pitchFamily="2" charset="-78"/>
              </a:rPr>
              <a:t>وظیفه </a:t>
            </a:r>
            <a:r>
              <a:rPr lang="fa-IR" sz="2400" dirty="0">
                <a:solidFill>
                  <a:srgbClr val="00B0F0"/>
                </a:solidFill>
                <a:cs typeface="B Nazanin" panose="00000400000000000000" pitchFamily="2" charset="-78"/>
              </a:rPr>
              <a:t>تأمین فشار لازم جهت</a:t>
            </a:r>
            <a:r>
              <a:rPr lang="fa-IR" sz="2400" dirty="0">
                <a:cs typeface="B Nazanin" panose="00000400000000000000" pitchFamily="2" charset="-78"/>
              </a:rPr>
              <a:t> </a:t>
            </a:r>
            <a:r>
              <a:rPr lang="fa-IR" sz="2400" dirty="0">
                <a:solidFill>
                  <a:srgbClr val="00B0F0"/>
                </a:solidFill>
                <a:cs typeface="B Nazanin" panose="00000400000000000000" pitchFamily="2" charset="-78"/>
              </a:rPr>
              <a:t>دهش در انتهای خط انتقال </a:t>
            </a:r>
            <a:r>
              <a:rPr lang="fa-IR" sz="2400" dirty="0">
                <a:cs typeface="B Nazanin" panose="00000400000000000000" pitchFamily="2" charset="-78"/>
              </a:rPr>
              <a:t>را نیز دارد مانند </a:t>
            </a:r>
            <a:r>
              <a:rPr lang="fa-IR" sz="2400" dirty="0" smtClean="0">
                <a:cs typeface="B Nazanin" panose="00000400000000000000" pitchFamily="2" charset="-78"/>
              </a:rPr>
              <a:t>پمپ های </a:t>
            </a:r>
            <a:r>
              <a:rPr lang="fa-IR" sz="2400" dirty="0">
                <a:cs typeface="B Nazanin" panose="00000400000000000000" pitchFamily="2" charset="-78"/>
              </a:rPr>
              <a:t>مورد استفاده </a:t>
            </a:r>
            <a:r>
              <a:rPr lang="fa-IR" sz="2400" dirty="0" smtClean="0">
                <a:cs typeface="B Nazanin" panose="00000400000000000000" pitchFamily="2" charset="-78"/>
              </a:rPr>
              <a:t>در آتش نشانی. </a:t>
            </a:r>
            <a:endParaRPr lang="fa-IR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36347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40045" y="119277"/>
            <a:ext cx="4191884" cy="1070695"/>
          </a:xfrm>
        </p:spPr>
        <p:txBody>
          <a:bodyPr>
            <a:normAutofit/>
          </a:bodyPr>
          <a:lstStyle/>
          <a:p>
            <a:pPr algn="r" rtl="1"/>
            <a:r>
              <a:rPr lang="fa-IR" sz="4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پمپ های آب رسانی</a:t>
            </a:r>
            <a:endParaRPr lang="en-US" sz="44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092" y="1189973"/>
            <a:ext cx="11473841" cy="5668027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32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انواع پمپ های </a:t>
            </a:r>
            <a:r>
              <a:rPr lang="fa-IR" sz="3200" dirty="0">
                <a:solidFill>
                  <a:srgbClr val="C00000"/>
                </a:solidFill>
                <a:cs typeface="B Nazanin" panose="00000400000000000000" pitchFamily="2" charset="-78"/>
              </a:rPr>
              <a:t>گریز از </a:t>
            </a:r>
            <a:r>
              <a:rPr lang="fa-IR" sz="32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مركز</a:t>
            </a:r>
          </a:p>
          <a:p>
            <a:pPr marL="0" indent="0" algn="r" rtl="1">
              <a:buNone/>
            </a:pPr>
            <a:r>
              <a:rPr lang="fa-IR" sz="2800" dirty="0" smtClean="0">
                <a:solidFill>
                  <a:srgbClr val="00B050"/>
                </a:solidFill>
                <a:cs typeface="B Nazanin" panose="00000400000000000000" pitchFamily="2" charset="-78"/>
              </a:rPr>
              <a:t>پمپ گریز از مرکز مدار بسته </a:t>
            </a:r>
          </a:p>
          <a:p>
            <a:pPr marL="0" indent="0" algn="r" rtl="1">
              <a:buNone/>
            </a:pPr>
            <a:r>
              <a:rPr lang="fa-IR" sz="2400" dirty="0" smtClean="0">
                <a:solidFill>
                  <a:srgbClr val="00B0F0"/>
                </a:solidFill>
                <a:cs typeface="B Nazanin" panose="00000400000000000000" pitchFamily="2" charset="-78"/>
              </a:rPr>
              <a:t>پمپ گریز از مرکز خطی </a:t>
            </a:r>
          </a:p>
          <a:p>
            <a:pPr marL="0" indent="0" algn="r" rtl="1"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در </a:t>
            </a:r>
            <a:r>
              <a:rPr lang="fa-IR" sz="2400" dirty="0">
                <a:cs typeface="B Nazanin" panose="00000400000000000000" pitchFamily="2" charset="-78"/>
              </a:rPr>
              <a:t>زمانی که به فشار کم نیاز داریم این پمپ توسط دو مهره </a:t>
            </a:r>
            <a:r>
              <a:rPr lang="fa-IR" sz="2400" dirty="0" smtClean="0">
                <a:cs typeface="B Nazanin" panose="00000400000000000000" pitchFamily="2" charset="-78"/>
              </a:rPr>
              <a:t>ماسوره</a:t>
            </a:r>
          </a:p>
          <a:p>
            <a:pPr marL="0" indent="0" algn="r" rtl="1"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 یا فلنج درمسیر </a:t>
            </a:r>
            <a:r>
              <a:rPr lang="fa-IR" sz="2400" dirty="0">
                <a:cs typeface="B Nazanin" panose="00000400000000000000" pitchFamily="2" charset="-78"/>
              </a:rPr>
              <a:t>خط لوله به صورت عمودی قرار </a:t>
            </a:r>
            <a:r>
              <a:rPr lang="fa-IR" sz="2400" dirty="0" smtClean="0">
                <a:cs typeface="B Nazanin" panose="00000400000000000000" pitchFamily="2" charset="-78"/>
              </a:rPr>
              <a:t>می گیرد.</a:t>
            </a:r>
          </a:p>
          <a:p>
            <a:pPr marL="0" indent="0" algn="r" rtl="1"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 </a:t>
            </a:r>
            <a:r>
              <a:rPr lang="fa-IR" sz="2400" dirty="0">
                <a:cs typeface="B Nazanin" panose="00000400000000000000" pitchFamily="2" charset="-78"/>
              </a:rPr>
              <a:t>با توجه به وزن این پمپ، نیاز به فونداسیون و شاسی ندارد</a:t>
            </a:r>
            <a:r>
              <a:rPr lang="fa-IR" sz="2400" dirty="0" smtClean="0">
                <a:cs typeface="B Nazanin" panose="00000400000000000000" pitchFamily="2" charset="-78"/>
              </a:rPr>
              <a:t>.</a:t>
            </a:r>
          </a:p>
          <a:p>
            <a:pPr marL="0" indent="0" algn="r" rtl="1">
              <a:buNone/>
            </a:pPr>
            <a:endParaRPr lang="fa-IR" sz="2400" dirty="0">
              <a:cs typeface="B Nazanin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980" y="1218155"/>
            <a:ext cx="2933700" cy="36671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6680" y="3649879"/>
            <a:ext cx="3314900" cy="2738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829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/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46741" y="172159"/>
            <a:ext cx="7057872" cy="1017813"/>
          </a:xfrm>
        </p:spPr>
        <p:txBody>
          <a:bodyPr>
            <a:normAutofit/>
          </a:bodyPr>
          <a:lstStyle/>
          <a:p>
            <a:pPr algn="r" rtl="1"/>
            <a:r>
              <a:rPr lang="fa-IR" sz="4000" b="1" dirty="0">
                <a:solidFill>
                  <a:srgbClr val="FF0000"/>
                </a:solidFill>
                <a:cs typeface="B Nazanin" panose="00000400000000000000" pitchFamily="2" charset="-78"/>
              </a:rPr>
              <a:t>تأسيسات بهداشتي ساختمان</a:t>
            </a:r>
            <a:endParaRPr lang="en-US" sz="40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7995" y="1189972"/>
            <a:ext cx="11954005" cy="5668029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2800" dirty="0" smtClean="0">
                <a:cs typeface="B Nazanin" panose="00000400000000000000" pitchFamily="2" charset="-78"/>
              </a:rPr>
              <a:t>هر </a:t>
            </a:r>
            <a:r>
              <a:rPr lang="fa-IR" sz="2800" dirty="0">
                <a:cs typeface="B Nazanin" panose="00000400000000000000" pitchFamily="2" charset="-78"/>
              </a:rPr>
              <a:t>ساختمانی به هر شکلی که باشد، </a:t>
            </a:r>
            <a:r>
              <a:rPr lang="fa-IR" sz="2800" dirty="0" smtClean="0">
                <a:cs typeface="B Nazanin" panose="00000400000000000000" pitchFamily="2" charset="-78"/>
              </a:rPr>
              <a:t>نیازمند </a:t>
            </a:r>
            <a:r>
              <a:rPr lang="fa-IR" sz="2800" dirty="0">
                <a:cs typeface="B Nazanin" panose="00000400000000000000" pitchFamily="2" charset="-78"/>
              </a:rPr>
              <a:t>حداقل تأسیسات تأمین، توزیع و مصرف آب و جمعآوری، انتقال و دفع فاضلاب است</a:t>
            </a:r>
            <a:r>
              <a:rPr lang="fa-IR" sz="2800" dirty="0" smtClean="0">
                <a:cs typeface="B Nazanin" panose="00000400000000000000" pitchFamily="2" charset="-78"/>
              </a:rPr>
              <a:t>.</a:t>
            </a:r>
            <a:endParaRPr lang="fa-IR" sz="2400" dirty="0" smtClean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800" dirty="0">
                <a:cs typeface="B Nazanin" panose="00000400000000000000" pitchFamily="2" charset="-78"/>
              </a:rPr>
              <a:t>آب مصرفی از سه منظر قابل توجه است: </a:t>
            </a:r>
            <a:endParaRPr lang="fa-IR" sz="2800" dirty="0" smtClean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1-  </a:t>
            </a:r>
            <a:r>
              <a:rPr lang="fa-IR" sz="2400" dirty="0">
                <a:cs typeface="B Nazanin" panose="00000400000000000000" pitchFamily="2" charset="-78"/>
              </a:rPr>
              <a:t>تأمین : آب شهر – چاه – قنات – رودخانه</a:t>
            </a:r>
          </a:p>
          <a:p>
            <a:pPr marL="0" indent="0" algn="r" rtl="1"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2-  </a:t>
            </a:r>
            <a:r>
              <a:rPr lang="fa-IR" sz="2400" dirty="0">
                <a:cs typeface="B Nazanin" panose="00000400000000000000" pitchFamily="2" charset="-78"/>
              </a:rPr>
              <a:t>توزیع</a:t>
            </a:r>
          </a:p>
          <a:p>
            <a:pPr marL="0" indent="0" algn="r" rtl="1"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3-  نوع </a:t>
            </a:r>
            <a:r>
              <a:rPr lang="fa-IR" sz="2400" dirty="0">
                <a:cs typeface="B Nazanin" panose="00000400000000000000" pitchFamily="2" charset="-78"/>
              </a:rPr>
              <a:t>مصرف: آشامیدنی و بهداشت – </a:t>
            </a:r>
            <a:r>
              <a:rPr lang="fa-IR" sz="2400" dirty="0" smtClean="0">
                <a:cs typeface="B Nazanin" panose="00000400000000000000" pitchFamily="2" charset="-78"/>
              </a:rPr>
              <a:t>آبیاری </a:t>
            </a:r>
            <a:r>
              <a:rPr lang="fa-IR" sz="2400" dirty="0">
                <a:cs typeface="B Nazanin" panose="00000400000000000000" pitchFamily="2" charset="-78"/>
              </a:rPr>
              <a:t>– آتش نشانی – تأسیسات سرمایشی و تهویه </a:t>
            </a:r>
            <a:r>
              <a:rPr lang="fa-IR" sz="2400" dirty="0" smtClean="0">
                <a:cs typeface="B Nazanin" panose="00000400000000000000" pitchFamily="2" charset="-78"/>
              </a:rPr>
              <a:t>مطبوع</a:t>
            </a:r>
          </a:p>
          <a:p>
            <a:pPr marL="0" indent="0" algn="r" rtl="1">
              <a:buNone/>
            </a:pPr>
            <a:endParaRPr lang="fa-IR" sz="2000" dirty="0" smtClean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800" dirty="0" smtClean="0">
                <a:cs typeface="B Nazanin" panose="00000400000000000000" pitchFamily="2" charset="-78"/>
              </a:rPr>
              <a:t>شبکه های </a:t>
            </a:r>
            <a:r>
              <a:rPr lang="fa-IR" sz="2800" dirty="0">
                <a:cs typeface="B Nazanin" panose="00000400000000000000" pitchFamily="2" charset="-78"/>
              </a:rPr>
              <a:t>آب مصرفی و فاضلاب ساختمان </a:t>
            </a:r>
            <a:endParaRPr lang="fa-IR" sz="2800" dirty="0" smtClean="0">
              <a:cs typeface="B Nazanin" panose="00000400000000000000" pitchFamily="2" charset="-78"/>
            </a:endParaRPr>
          </a:p>
          <a:p>
            <a:pPr algn="r" rtl="1"/>
            <a:r>
              <a:rPr lang="fa-IR" sz="2400" dirty="0" smtClean="0">
                <a:cs typeface="B Nazanin" panose="00000400000000000000" pitchFamily="2" charset="-78"/>
              </a:rPr>
              <a:t>شبکه لوله کشی </a:t>
            </a:r>
            <a:r>
              <a:rPr lang="fa-IR" sz="2400" dirty="0">
                <a:cs typeface="B Nazanin" panose="00000400000000000000" pitchFamily="2" charset="-78"/>
              </a:rPr>
              <a:t>آب سرد مصرفی</a:t>
            </a:r>
          </a:p>
          <a:p>
            <a:pPr algn="r" rtl="1"/>
            <a:r>
              <a:rPr lang="fa-IR" sz="2400" dirty="0" smtClean="0">
                <a:cs typeface="B Nazanin" panose="00000400000000000000" pitchFamily="2" charset="-78"/>
              </a:rPr>
              <a:t>شبکه لوله کشی </a:t>
            </a:r>
            <a:r>
              <a:rPr lang="fa-IR" sz="2400" dirty="0">
                <a:cs typeface="B Nazanin" panose="00000400000000000000" pitchFamily="2" charset="-78"/>
              </a:rPr>
              <a:t>آب گرم مصرفی</a:t>
            </a:r>
          </a:p>
          <a:p>
            <a:pPr algn="r" rtl="1"/>
            <a:r>
              <a:rPr lang="fa-IR" sz="2400" dirty="0" smtClean="0">
                <a:cs typeface="B Nazanin" panose="00000400000000000000" pitchFamily="2" charset="-78"/>
              </a:rPr>
              <a:t>شبکه </a:t>
            </a:r>
            <a:r>
              <a:rPr lang="fa-IR" sz="2400" dirty="0">
                <a:cs typeface="B Nazanin" panose="00000400000000000000" pitchFamily="2" charset="-78"/>
              </a:rPr>
              <a:t>دفع فاضلاب و آب باران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9579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40045" y="119277"/>
            <a:ext cx="4191884" cy="1070695"/>
          </a:xfrm>
        </p:spPr>
        <p:txBody>
          <a:bodyPr>
            <a:normAutofit/>
          </a:bodyPr>
          <a:lstStyle/>
          <a:p>
            <a:pPr algn="r" rtl="1"/>
            <a:r>
              <a:rPr lang="fa-IR" sz="4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پمپ های آب رسانی</a:t>
            </a:r>
            <a:endParaRPr lang="en-US" sz="44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0416" y="1189973"/>
            <a:ext cx="11799517" cy="5668027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32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انواع پمپ های </a:t>
            </a:r>
            <a:r>
              <a:rPr lang="fa-IR" sz="3200" dirty="0">
                <a:solidFill>
                  <a:srgbClr val="C00000"/>
                </a:solidFill>
                <a:cs typeface="B Nazanin" panose="00000400000000000000" pitchFamily="2" charset="-78"/>
              </a:rPr>
              <a:t>گریز از </a:t>
            </a:r>
            <a:r>
              <a:rPr lang="fa-IR" sz="32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مركز</a:t>
            </a:r>
          </a:p>
          <a:p>
            <a:pPr marL="0" indent="0" algn="r" rtl="1">
              <a:buNone/>
            </a:pPr>
            <a:r>
              <a:rPr lang="fa-IR" sz="2800" dirty="0" smtClean="0">
                <a:solidFill>
                  <a:srgbClr val="00B050"/>
                </a:solidFill>
                <a:cs typeface="B Nazanin" panose="00000400000000000000" pitchFamily="2" charset="-78"/>
              </a:rPr>
              <a:t>پمپ گریز از مرکز مدار بسته </a:t>
            </a:r>
          </a:p>
          <a:p>
            <a:pPr marL="0" indent="0" algn="r" rtl="1">
              <a:buNone/>
            </a:pPr>
            <a:r>
              <a:rPr lang="fa-IR" sz="2400" dirty="0" smtClean="0">
                <a:solidFill>
                  <a:srgbClr val="00B0F0"/>
                </a:solidFill>
                <a:cs typeface="B Nazanin" panose="00000400000000000000" pitchFamily="2" charset="-78"/>
              </a:rPr>
              <a:t>پمپ گریز از مرکز زمینی </a:t>
            </a:r>
          </a:p>
          <a:p>
            <a:pPr marL="0" indent="0" algn="r" rtl="1"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این </a:t>
            </a:r>
            <a:r>
              <a:rPr lang="fa-IR" sz="2400" dirty="0">
                <a:cs typeface="B Nazanin" panose="00000400000000000000" pitchFamily="2" charset="-78"/>
              </a:rPr>
              <a:t>پمپ جهت تأمین فشار بالا در </a:t>
            </a:r>
            <a:r>
              <a:rPr lang="fa-IR" sz="2400" dirty="0" smtClean="0">
                <a:cs typeface="B Nazanin" panose="00000400000000000000" pitchFamily="2" charset="-78"/>
              </a:rPr>
              <a:t>ظرفیت های زیاد </a:t>
            </a:r>
            <a:r>
              <a:rPr lang="fa-IR" sz="2400" dirty="0">
                <a:cs typeface="B Nazanin" panose="00000400000000000000" pitchFamily="2" charset="-78"/>
              </a:rPr>
              <a:t>استفاده می شود و دارای شاسی </a:t>
            </a:r>
            <a:r>
              <a:rPr lang="fa-IR" sz="2400" dirty="0" smtClean="0">
                <a:cs typeface="B Nazanin" panose="00000400000000000000" pitchFamily="2" charset="-78"/>
              </a:rPr>
              <a:t>است که </a:t>
            </a:r>
            <a:r>
              <a:rPr lang="fa-IR" sz="2400" dirty="0">
                <a:cs typeface="B Nazanin" panose="00000400000000000000" pitchFamily="2" charset="-78"/>
              </a:rPr>
              <a:t>بر روی فونداسیون نصب </a:t>
            </a:r>
            <a:r>
              <a:rPr lang="fa-IR" sz="2400" dirty="0" smtClean="0">
                <a:cs typeface="B Nazanin" panose="00000400000000000000" pitchFamily="2" charset="-78"/>
              </a:rPr>
              <a:t>می گردد. </a:t>
            </a:r>
            <a:endParaRPr lang="fa-IR" sz="2400" dirty="0">
              <a:cs typeface="B Nazanin" panose="000004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274" y="3407078"/>
            <a:ext cx="4289739" cy="308081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6479" y="3532339"/>
            <a:ext cx="5137762" cy="2955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681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40045" y="119277"/>
            <a:ext cx="4191884" cy="1070695"/>
          </a:xfrm>
        </p:spPr>
        <p:txBody>
          <a:bodyPr>
            <a:normAutofit/>
          </a:bodyPr>
          <a:lstStyle/>
          <a:p>
            <a:pPr algn="r" rtl="1"/>
            <a:r>
              <a:rPr lang="fa-IR" sz="4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پمپ های آب رسانی</a:t>
            </a:r>
            <a:endParaRPr lang="en-US" sz="44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5468" y="739036"/>
            <a:ext cx="11812044" cy="6118964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32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انواع پمپ های </a:t>
            </a:r>
            <a:r>
              <a:rPr lang="fa-IR" sz="3200" dirty="0">
                <a:solidFill>
                  <a:srgbClr val="C00000"/>
                </a:solidFill>
                <a:cs typeface="B Nazanin" panose="00000400000000000000" pitchFamily="2" charset="-78"/>
              </a:rPr>
              <a:t>گریز از </a:t>
            </a:r>
            <a:r>
              <a:rPr lang="fa-IR" sz="32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مركز</a:t>
            </a:r>
          </a:p>
          <a:p>
            <a:pPr marL="0" indent="0" algn="r" rtl="1">
              <a:buNone/>
            </a:pPr>
            <a:r>
              <a:rPr lang="fa-IR" sz="2800" dirty="0" smtClean="0">
                <a:solidFill>
                  <a:srgbClr val="00B050"/>
                </a:solidFill>
                <a:cs typeface="B Nazanin" panose="00000400000000000000" pitchFamily="2" charset="-78"/>
              </a:rPr>
              <a:t>پمپ گریز از مرکز مدار بسته </a:t>
            </a:r>
          </a:p>
          <a:p>
            <a:pPr marL="0" indent="0" algn="r" rtl="1">
              <a:buNone/>
            </a:pPr>
            <a:r>
              <a:rPr lang="fa-IR" sz="2400" dirty="0" smtClean="0">
                <a:solidFill>
                  <a:srgbClr val="00B0F0"/>
                </a:solidFill>
                <a:cs typeface="B Nazanin" panose="00000400000000000000" pitchFamily="2" charset="-78"/>
              </a:rPr>
              <a:t>پمپ گریز از مرکز یک طبقه </a:t>
            </a:r>
          </a:p>
          <a:p>
            <a:pPr marL="0" indent="0" algn="r" rtl="1"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این </a:t>
            </a:r>
            <a:r>
              <a:rPr lang="fa-IR" sz="2400" dirty="0">
                <a:cs typeface="B Nazanin" panose="00000400000000000000" pitchFamily="2" charset="-78"/>
              </a:rPr>
              <a:t>پمپ دارای یک پروانه برای انتقال و ایجاد فشار است و زمانی </a:t>
            </a:r>
            <a:r>
              <a:rPr lang="fa-IR" sz="2400" dirty="0" smtClean="0">
                <a:cs typeface="B Nazanin" panose="00000400000000000000" pitchFamily="2" charset="-78"/>
              </a:rPr>
              <a:t>که </a:t>
            </a:r>
            <a:r>
              <a:rPr lang="fa-IR" sz="2400" dirty="0" smtClean="0">
                <a:solidFill>
                  <a:srgbClr val="00B0F0"/>
                </a:solidFill>
                <a:cs typeface="B Nazanin" panose="00000400000000000000" pitchFamily="2" charset="-78"/>
              </a:rPr>
              <a:t>ارتفاع </a:t>
            </a:r>
            <a:r>
              <a:rPr lang="fa-IR" sz="2400" dirty="0">
                <a:solidFill>
                  <a:srgbClr val="00B0F0"/>
                </a:solidFill>
                <a:cs typeface="B Nazanin" panose="00000400000000000000" pitchFamily="2" charset="-78"/>
              </a:rPr>
              <a:t>خروجی </a:t>
            </a:r>
            <a:r>
              <a:rPr lang="fa-IR" sz="2400" dirty="0" smtClean="0">
                <a:solidFill>
                  <a:srgbClr val="00B0F0"/>
                </a:solidFill>
                <a:cs typeface="B Nazanin" panose="00000400000000000000" pitchFamily="2" charset="-78"/>
              </a:rPr>
              <a:t>(فشار) </a:t>
            </a:r>
            <a:r>
              <a:rPr lang="fa-IR" sz="2400" dirty="0">
                <a:solidFill>
                  <a:srgbClr val="00B0F0"/>
                </a:solidFill>
                <a:cs typeface="B Nazanin" panose="00000400000000000000" pitchFamily="2" charset="-78"/>
              </a:rPr>
              <a:t>کم یا متوسط </a:t>
            </a:r>
            <a:r>
              <a:rPr lang="fa-IR" sz="2400" dirty="0">
                <a:cs typeface="B Nazanin" panose="00000400000000000000" pitchFamily="2" charset="-78"/>
              </a:rPr>
              <a:t>مورد نیاز باشد. </a:t>
            </a:r>
            <a:endParaRPr lang="fa-IR" sz="2400" dirty="0" smtClean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fa-IR" sz="2400" dirty="0">
              <a:cs typeface="B Nazanin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3962" y="3145989"/>
            <a:ext cx="3258242" cy="368239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3736" y="3467087"/>
            <a:ext cx="4049170" cy="3040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36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40045" y="119277"/>
            <a:ext cx="4191884" cy="1070695"/>
          </a:xfrm>
        </p:spPr>
        <p:txBody>
          <a:bodyPr>
            <a:normAutofit/>
          </a:bodyPr>
          <a:lstStyle/>
          <a:p>
            <a:pPr algn="r" rtl="1"/>
            <a:r>
              <a:rPr lang="fa-IR" sz="4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پمپ های آب رسانی</a:t>
            </a:r>
            <a:endParaRPr lang="en-US" sz="44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5468" y="739036"/>
            <a:ext cx="11812044" cy="6118964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32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انواع پمپ های </a:t>
            </a:r>
            <a:r>
              <a:rPr lang="fa-IR" sz="3200" dirty="0">
                <a:solidFill>
                  <a:srgbClr val="C00000"/>
                </a:solidFill>
                <a:cs typeface="B Nazanin" panose="00000400000000000000" pitchFamily="2" charset="-78"/>
              </a:rPr>
              <a:t>گریز از </a:t>
            </a:r>
            <a:r>
              <a:rPr lang="fa-IR" sz="32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مركز</a:t>
            </a:r>
          </a:p>
          <a:p>
            <a:pPr marL="0" indent="0" algn="r" rtl="1">
              <a:buNone/>
            </a:pPr>
            <a:r>
              <a:rPr lang="fa-IR" sz="2800" dirty="0" smtClean="0">
                <a:solidFill>
                  <a:srgbClr val="00B050"/>
                </a:solidFill>
                <a:cs typeface="B Nazanin" panose="00000400000000000000" pitchFamily="2" charset="-78"/>
              </a:rPr>
              <a:t>پمپ گریز از مرکز مدار بسته </a:t>
            </a:r>
          </a:p>
          <a:p>
            <a:pPr marL="0" indent="0" algn="r" rtl="1">
              <a:buNone/>
            </a:pPr>
            <a:r>
              <a:rPr lang="fa-IR" sz="2400" dirty="0" smtClean="0">
                <a:solidFill>
                  <a:srgbClr val="00B0F0"/>
                </a:solidFill>
                <a:cs typeface="B Nazanin" panose="00000400000000000000" pitchFamily="2" charset="-78"/>
              </a:rPr>
              <a:t>پمپ </a:t>
            </a:r>
            <a:r>
              <a:rPr lang="fa-IR" sz="2400" dirty="0">
                <a:solidFill>
                  <a:srgbClr val="00B0F0"/>
                </a:solidFill>
                <a:cs typeface="B Nazanin" panose="00000400000000000000" pitchFamily="2" charset="-78"/>
              </a:rPr>
              <a:t>گریز از مرکز </a:t>
            </a:r>
            <a:r>
              <a:rPr lang="fa-IR" sz="2400" dirty="0" smtClean="0">
                <a:solidFill>
                  <a:srgbClr val="00B0F0"/>
                </a:solidFill>
                <a:cs typeface="B Nazanin" panose="00000400000000000000" pitchFamily="2" charset="-78"/>
              </a:rPr>
              <a:t>دو یا چند طبقه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این </a:t>
            </a:r>
            <a:r>
              <a:rPr lang="fa-IR" sz="2400" dirty="0" smtClean="0">
                <a:cs typeface="B Nazanin" panose="00000400000000000000" pitchFamily="2" charset="-78"/>
              </a:rPr>
              <a:t>پمپ ها </a:t>
            </a:r>
            <a:r>
              <a:rPr lang="fa-IR" sz="2400" dirty="0">
                <a:cs typeface="B Nazanin" panose="00000400000000000000" pitchFamily="2" charset="-78"/>
              </a:rPr>
              <a:t>زمانی استفاده </a:t>
            </a:r>
            <a:r>
              <a:rPr lang="fa-IR" sz="2400" dirty="0" smtClean="0">
                <a:cs typeface="B Nazanin" panose="00000400000000000000" pitchFamily="2" charset="-78"/>
              </a:rPr>
              <a:t>می شوند </a:t>
            </a:r>
            <a:r>
              <a:rPr lang="fa-IR" sz="2400" dirty="0">
                <a:cs typeface="B Nazanin" panose="00000400000000000000" pitchFamily="2" charset="-78"/>
              </a:rPr>
              <a:t>که </a:t>
            </a:r>
            <a:r>
              <a:rPr lang="fa-IR" sz="2400" dirty="0">
                <a:solidFill>
                  <a:srgbClr val="00B0F0"/>
                </a:solidFill>
                <a:cs typeface="B Nazanin" panose="00000400000000000000" pitchFamily="2" charset="-78"/>
              </a:rPr>
              <a:t>فشار خروجی زیاد </a:t>
            </a:r>
            <a:r>
              <a:rPr lang="fa-IR" sz="2400" dirty="0">
                <a:cs typeface="B Nazanin" panose="00000400000000000000" pitchFamily="2" charset="-78"/>
              </a:rPr>
              <a:t>مدنظر باشد. بسته </a:t>
            </a:r>
            <a:r>
              <a:rPr lang="fa-IR" sz="2400" dirty="0" smtClean="0">
                <a:cs typeface="B Nazanin" panose="00000400000000000000" pitchFamily="2" charset="-78"/>
              </a:rPr>
              <a:t>به فشار </a:t>
            </a:r>
            <a:r>
              <a:rPr lang="fa-IR" sz="2400" dirty="0">
                <a:cs typeface="B Nazanin" panose="00000400000000000000" pitchFamily="2" charset="-78"/>
              </a:rPr>
              <a:t>مورد نیاز آنها را به صورت دو یا چند مرحلهای طراحی </a:t>
            </a:r>
            <a:r>
              <a:rPr lang="fa-IR" sz="2400" dirty="0" smtClean="0">
                <a:cs typeface="B Nazanin" panose="00000400000000000000" pitchFamily="2" charset="-78"/>
              </a:rPr>
              <a:t>می کنند</a:t>
            </a:r>
            <a:r>
              <a:rPr lang="fa-IR" sz="2400" dirty="0">
                <a:cs typeface="B Nazanin" panose="00000400000000000000" pitchFamily="2" charset="-78"/>
              </a:rPr>
              <a:t>، با وجود اینکه همة </a:t>
            </a:r>
            <a:r>
              <a:rPr lang="fa-IR" sz="2400" dirty="0" smtClean="0">
                <a:cs typeface="B Nazanin" panose="00000400000000000000" pitchFamily="2" charset="-78"/>
              </a:rPr>
              <a:t>پروانه ها </a:t>
            </a:r>
            <a:r>
              <a:rPr lang="fa-IR" sz="2400" dirty="0">
                <a:cs typeface="B Nazanin" panose="00000400000000000000" pitchFamily="2" charset="-78"/>
              </a:rPr>
              <a:t>به یک </a:t>
            </a:r>
            <a:r>
              <a:rPr lang="fa-IR" sz="2400" dirty="0" smtClean="0">
                <a:cs typeface="B Nazanin" panose="00000400000000000000" pitchFamily="2" charset="-78"/>
              </a:rPr>
              <a:t>محورواحد </a:t>
            </a:r>
            <a:r>
              <a:rPr lang="fa-IR" sz="2400" dirty="0">
                <a:cs typeface="B Nazanin" panose="00000400000000000000" pitchFamily="2" charset="-78"/>
              </a:rPr>
              <a:t>متصل </a:t>
            </a:r>
            <a:r>
              <a:rPr lang="fa-IR" sz="2400" dirty="0" smtClean="0">
                <a:cs typeface="B Nazanin" panose="00000400000000000000" pitchFamily="2" charset="-78"/>
              </a:rPr>
              <a:t>شده اند </a:t>
            </a:r>
            <a:r>
              <a:rPr lang="fa-IR" sz="2400" dirty="0">
                <a:cs typeface="B Nazanin" panose="00000400000000000000" pitchFamily="2" charset="-78"/>
              </a:rPr>
              <a:t>و در داخل یک بدنه قرار دارند هر مرحله را </a:t>
            </a:r>
            <a:r>
              <a:rPr lang="fa-IR" sz="2400" dirty="0" smtClean="0">
                <a:cs typeface="B Nazanin" panose="00000400000000000000" pitchFamily="2" charset="-78"/>
              </a:rPr>
              <a:t>می توان </a:t>
            </a:r>
            <a:r>
              <a:rPr lang="fa-IR" sz="2400" dirty="0">
                <a:cs typeface="B Nazanin" panose="00000400000000000000" pitchFamily="2" charset="-78"/>
              </a:rPr>
              <a:t>یک پمپ مجزا فرض کرد.</a:t>
            </a:r>
          </a:p>
          <a:p>
            <a:pPr marL="0" indent="0" algn="r" rtl="1">
              <a:buNone/>
            </a:pPr>
            <a:r>
              <a:rPr lang="fa-IR" dirty="0">
                <a:cs typeface="B Nazanin" panose="00000400000000000000" pitchFamily="2" charset="-78"/>
              </a:rPr>
              <a:t>مثلاً در </a:t>
            </a:r>
            <a:r>
              <a:rPr lang="fa-IR" dirty="0" smtClean="0">
                <a:cs typeface="B Nazanin" panose="00000400000000000000" pitchFamily="2" charset="-78"/>
              </a:rPr>
              <a:t>صنایع استخراج </a:t>
            </a:r>
            <a:r>
              <a:rPr lang="fa-IR" dirty="0">
                <a:cs typeface="B Nazanin" panose="00000400000000000000" pitchFamily="2" charset="-78"/>
              </a:rPr>
              <a:t>نفت نیاز به </a:t>
            </a:r>
            <a:r>
              <a:rPr lang="fa-IR" dirty="0" smtClean="0">
                <a:cs typeface="B Nazanin" panose="00000400000000000000" pitchFamily="2" charset="-78"/>
              </a:rPr>
              <a:t>پمپ هایی </a:t>
            </a:r>
            <a:r>
              <a:rPr lang="fa-IR" dirty="0">
                <a:cs typeface="B Nazanin" panose="00000400000000000000" pitchFamily="2" charset="-78"/>
              </a:rPr>
              <a:t>است که دارای فشار دبی بالا باشند اخیراً پمپی با </a:t>
            </a:r>
            <a:r>
              <a:rPr lang="fa-IR" dirty="0">
                <a:solidFill>
                  <a:srgbClr val="00B0F0"/>
                </a:solidFill>
                <a:cs typeface="B Nazanin" panose="00000400000000000000" pitchFamily="2" charset="-78"/>
              </a:rPr>
              <a:t>130 طبقه </a:t>
            </a:r>
            <a:r>
              <a:rPr lang="fa-IR" dirty="0">
                <a:cs typeface="B Nazanin" panose="00000400000000000000" pitchFamily="2" charset="-78"/>
              </a:rPr>
              <a:t>ساخته شده </a:t>
            </a:r>
            <a:r>
              <a:rPr lang="fa-IR" dirty="0" smtClean="0">
                <a:cs typeface="B Nazanin" panose="00000400000000000000" pitchFamily="2" charset="-78"/>
              </a:rPr>
              <a:t>است که </a:t>
            </a:r>
            <a:r>
              <a:rPr lang="fa-IR" dirty="0">
                <a:cs typeface="B Nazanin" panose="00000400000000000000" pitchFamily="2" charset="-78"/>
              </a:rPr>
              <a:t>به </a:t>
            </a:r>
            <a:r>
              <a:rPr lang="fa-IR" dirty="0">
                <a:solidFill>
                  <a:srgbClr val="00B0F0"/>
                </a:solidFill>
                <a:cs typeface="B Nazanin" panose="00000400000000000000" pitchFamily="2" charset="-78"/>
              </a:rPr>
              <a:t>ارتفاع</a:t>
            </a:r>
            <a:r>
              <a:rPr lang="fa-IR" dirty="0">
                <a:cs typeface="B Nazanin" panose="00000400000000000000" pitchFamily="2" charset="-78"/>
              </a:rPr>
              <a:t> </a:t>
            </a:r>
            <a:r>
              <a:rPr lang="fa-IR" dirty="0">
                <a:solidFill>
                  <a:srgbClr val="00B0F0"/>
                </a:solidFill>
                <a:cs typeface="B Nazanin" panose="00000400000000000000" pitchFamily="2" charset="-78"/>
              </a:rPr>
              <a:t>2033 متر </a:t>
            </a:r>
            <a:r>
              <a:rPr lang="fa-IR" dirty="0" smtClean="0">
                <a:cs typeface="B Nazanin" panose="00000400000000000000" pitchFamily="2" charset="-78"/>
              </a:rPr>
              <a:t>می رسد</a:t>
            </a:r>
            <a:r>
              <a:rPr lang="fa-IR" dirty="0">
                <a:cs typeface="B Nazanin" panose="00000400000000000000" pitchFamily="2" charset="-78"/>
              </a:rPr>
              <a:t>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468" y="4107558"/>
            <a:ext cx="3490818" cy="256170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7887" y="4175603"/>
            <a:ext cx="3989853" cy="249365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5214" y="4300863"/>
            <a:ext cx="3865767" cy="2237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948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40045" y="119277"/>
            <a:ext cx="4191884" cy="1070695"/>
          </a:xfrm>
        </p:spPr>
        <p:txBody>
          <a:bodyPr>
            <a:normAutofit/>
          </a:bodyPr>
          <a:lstStyle/>
          <a:p>
            <a:pPr algn="r" rtl="1"/>
            <a:r>
              <a:rPr lang="fa-IR" sz="4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پمپ های آب رسانی</a:t>
            </a:r>
            <a:endParaRPr lang="en-US" sz="44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5468" y="1315232"/>
            <a:ext cx="11812044" cy="5542767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32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انواع پمپ های گریز از مركز</a:t>
            </a:r>
          </a:p>
          <a:p>
            <a:pPr marL="0" indent="0" algn="r" rtl="1">
              <a:buNone/>
            </a:pPr>
            <a:r>
              <a:rPr lang="fa-IR" sz="2800" dirty="0" smtClean="0">
                <a:solidFill>
                  <a:srgbClr val="00B050"/>
                </a:solidFill>
                <a:cs typeface="B Nazanin" panose="00000400000000000000" pitchFamily="2" charset="-78"/>
              </a:rPr>
              <a:t>مزایای پمپ گریز از مرکز</a:t>
            </a:r>
          </a:p>
          <a:p>
            <a:pPr algn="r" rtl="1"/>
            <a:r>
              <a:rPr lang="fa-IR" sz="2400" dirty="0">
                <a:cs typeface="B Nazanin" panose="00000400000000000000" pitchFamily="2" charset="-78"/>
              </a:rPr>
              <a:t>سادگی </a:t>
            </a:r>
            <a:r>
              <a:rPr lang="fa-IR" sz="2400" dirty="0" smtClean="0">
                <a:cs typeface="B Nazanin" panose="00000400000000000000" pitchFamily="2" charset="-78"/>
              </a:rPr>
              <a:t>ساختمان</a:t>
            </a:r>
            <a:endParaRPr lang="fa-IR" sz="2400" dirty="0">
              <a:cs typeface="B Nazanin" panose="00000400000000000000" pitchFamily="2" charset="-78"/>
            </a:endParaRPr>
          </a:p>
          <a:p>
            <a:pPr algn="r" rtl="1"/>
            <a:r>
              <a:rPr lang="fa-IR" sz="2400" dirty="0" smtClean="0">
                <a:cs typeface="B Nazanin" panose="00000400000000000000" pitchFamily="2" charset="-78"/>
              </a:rPr>
              <a:t>قیمت </a:t>
            </a:r>
            <a:r>
              <a:rPr lang="fa-IR" sz="2400" dirty="0">
                <a:cs typeface="B Nazanin" panose="00000400000000000000" pitchFamily="2" charset="-78"/>
              </a:rPr>
              <a:t>کم </a:t>
            </a:r>
          </a:p>
          <a:p>
            <a:pPr algn="r" rtl="1"/>
            <a:r>
              <a:rPr lang="fa-IR" sz="2400" dirty="0" smtClean="0">
                <a:cs typeface="B Nazanin" panose="00000400000000000000" pitchFamily="2" charset="-78"/>
              </a:rPr>
              <a:t>تنوع </a:t>
            </a:r>
            <a:r>
              <a:rPr lang="fa-IR" sz="2400" dirty="0">
                <a:cs typeface="B Nazanin" panose="00000400000000000000" pitchFamily="2" charset="-78"/>
              </a:rPr>
              <a:t>جنس در پروانه و پوسته </a:t>
            </a:r>
          </a:p>
          <a:p>
            <a:pPr algn="r" rtl="1"/>
            <a:r>
              <a:rPr lang="fa-IR" sz="2400" dirty="0" smtClean="0">
                <a:cs typeface="B Nazanin" panose="00000400000000000000" pitchFamily="2" charset="-78"/>
              </a:rPr>
              <a:t>هزینه </a:t>
            </a:r>
            <a:r>
              <a:rPr lang="fa-IR" sz="2400" dirty="0">
                <a:cs typeface="B Nazanin" panose="00000400000000000000" pitchFamily="2" charset="-78"/>
              </a:rPr>
              <a:t>تعمیر و نگهداشت مناسب </a:t>
            </a:r>
          </a:p>
          <a:p>
            <a:pPr algn="r" rtl="1"/>
            <a:r>
              <a:rPr lang="fa-IR" sz="2400" dirty="0" smtClean="0">
                <a:cs typeface="B Nazanin" panose="00000400000000000000" pitchFamily="2" charset="-78"/>
              </a:rPr>
              <a:t>قابلیت </a:t>
            </a:r>
            <a:r>
              <a:rPr lang="fa-IR" sz="2400" dirty="0">
                <a:cs typeface="B Nazanin" panose="00000400000000000000" pitchFamily="2" charset="-78"/>
              </a:rPr>
              <a:t>اتصال مستقیم به الکتروموتور </a:t>
            </a:r>
          </a:p>
          <a:p>
            <a:pPr algn="r" rtl="1"/>
            <a:r>
              <a:rPr lang="fa-IR" sz="2400" dirty="0" smtClean="0">
                <a:cs typeface="B Nazanin" panose="00000400000000000000" pitchFamily="2" charset="-78"/>
              </a:rPr>
              <a:t>جریان </a:t>
            </a:r>
            <a:r>
              <a:rPr lang="fa-IR" sz="2400" dirty="0">
                <a:cs typeface="B Nazanin" panose="00000400000000000000" pitchFamily="2" charset="-78"/>
              </a:rPr>
              <a:t>خروجی پایدار و دبی ثابت </a:t>
            </a:r>
          </a:p>
          <a:p>
            <a:pPr algn="r" rtl="1"/>
            <a:r>
              <a:rPr lang="fa-IR" sz="2400" dirty="0" smtClean="0">
                <a:cs typeface="B Nazanin" panose="00000400000000000000" pitchFamily="2" charset="-78"/>
              </a:rPr>
              <a:t>معمولاً </a:t>
            </a:r>
            <a:r>
              <a:rPr lang="fa-IR" sz="2400" dirty="0">
                <a:cs typeface="B Nazanin" panose="00000400000000000000" pitchFamily="2" charset="-78"/>
              </a:rPr>
              <a:t>فضای کمی را اشغال </a:t>
            </a:r>
            <a:r>
              <a:rPr lang="fa-IR" sz="2400" dirty="0" smtClean="0">
                <a:cs typeface="B Nazanin" panose="00000400000000000000" pitchFamily="2" charset="-78"/>
              </a:rPr>
              <a:t>میکند</a:t>
            </a:r>
            <a:endParaRPr lang="fa-IR" sz="2400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fa-IR" sz="2400" dirty="0" smtClean="0">
              <a:solidFill>
                <a:srgbClr val="00B0F0"/>
              </a:solidFill>
              <a:cs typeface="B Nazanin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0095" y="2020656"/>
            <a:ext cx="4066140" cy="3653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158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40045" y="119277"/>
            <a:ext cx="4191884" cy="1070695"/>
          </a:xfrm>
        </p:spPr>
        <p:txBody>
          <a:bodyPr>
            <a:normAutofit/>
          </a:bodyPr>
          <a:lstStyle/>
          <a:p>
            <a:pPr algn="r" rtl="1"/>
            <a:r>
              <a:rPr lang="fa-IR" sz="4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پمپ های آب رسانی</a:t>
            </a:r>
            <a:endParaRPr lang="en-US" sz="44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5468" y="1315232"/>
            <a:ext cx="11812044" cy="5542767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32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انواع پمپ های گریز از مركز</a:t>
            </a:r>
          </a:p>
          <a:p>
            <a:pPr marL="0" indent="0" algn="r" rtl="1">
              <a:buNone/>
            </a:pPr>
            <a:endParaRPr lang="fa-IR" sz="3200" dirty="0" smtClean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800" dirty="0" smtClean="0">
                <a:solidFill>
                  <a:srgbClr val="00B050"/>
                </a:solidFill>
                <a:cs typeface="B Nazanin" panose="00000400000000000000" pitchFamily="2" charset="-78"/>
              </a:rPr>
              <a:t>معایب پمپ گریز از مرکز</a:t>
            </a:r>
          </a:p>
          <a:p>
            <a:pPr algn="r" rtl="1"/>
            <a:r>
              <a:rPr lang="fa-IR" sz="2400" dirty="0" smtClean="0">
                <a:cs typeface="B Nazanin" panose="00000400000000000000" pitchFamily="2" charset="-78"/>
              </a:rPr>
              <a:t>برای </a:t>
            </a:r>
            <a:r>
              <a:rPr lang="fa-IR" sz="2400" dirty="0">
                <a:cs typeface="B Nazanin" panose="00000400000000000000" pitchFamily="2" charset="-78"/>
              </a:rPr>
              <a:t>افزایش فشار باید از پمپهای چند مرحلهای بهره برد که گران قیمت </a:t>
            </a:r>
            <a:r>
              <a:rPr lang="fa-IR" sz="2400" dirty="0" smtClean="0">
                <a:cs typeface="B Nazanin" panose="00000400000000000000" pitchFamily="2" charset="-78"/>
              </a:rPr>
              <a:t>هستند</a:t>
            </a:r>
            <a:endParaRPr lang="fa-IR" sz="2400" dirty="0">
              <a:cs typeface="B Nazanin" panose="00000400000000000000" pitchFamily="2" charset="-78"/>
            </a:endParaRPr>
          </a:p>
          <a:p>
            <a:pPr algn="r" rtl="1"/>
            <a:r>
              <a:rPr lang="fa-IR" sz="2400" dirty="0" smtClean="0">
                <a:cs typeface="B Nazanin" panose="00000400000000000000" pitchFamily="2" charset="-78"/>
              </a:rPr>
              <a:t>در </a:t>
            </a:r>
            <a:r>
              <a:rPr lang="fa-IR" sz="2400" dirty="0">
                <a:cs typeface="B Nazanin" panose="00000400000000000000" pitchFamily="2" charset="-78"/>
              </a:rPr>
              <a:t>دبی های بالا راندمان کاهش </a:t>
            </a:r>
            <a:r>
              <a:rPr lang="fa-IR" sz="2400" dirty="0" smtClean="0">
                <a:cs typeface="B Nazanin" panose="00000400000000000000" pitchFamily="2" charset="-78"/>
              </a:rPr>
              <a:t>می یابد. </a:t>
            </a:r>
            <a:endParaRPr lang="fa-IR" sz="2400" dirty="0" smtClean="0">
              <a:solidFill>
                <a:srgbClr val="00B0F0"/>
              </a:solidFill>
              <a:cs typeface="B Nazanin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306" y="1555176"/>
            <a:ext cx="3369502" cy="5302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665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40045" y="119277"/>
            <a:ext cx="4191884" cy="1070695"/>
          </a:xfrm>
        </p:spPr>
        <p:txBody>
          <a:bodyPr>
            <a:normAutofit/>
          </a:bodyPr>
          <a:lstStyle/>
          <a:p>
            <a:pPr algn="r" rtl="1"/>
            <a:r>
              <a:rPr lang="fa-IR" sz="4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پمپ های آب رسانی</a:t>
            </a:r>
            <a:endParaRPr lang="en-US" sz="44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5468" y="1189972"/>
            <a:ext cx="11812044" cy="5668027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3200" dirty="0">
                <a:solidFill>
                  <a:srgbClr val="C00000"/>
                </a:solidFill>
                <a:cs typeface="B Nazanin" panose="00000400000000000000" pitchFamily="2" charset="-78"/>
              </a:rPr>
              <a:t>انواع پروانه در </a:t>
            </a:r>
            <a:r>
              <a:rPr lang="fa-IR" sz="32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پمپ</a:t>
            </a:r>
            <a:r>
              <a:rPr lang="en-US" sz="32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 </a:t>
            </a:r>
            <a:r>
              <a:rPr lang="fa-IR" sz="32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های </a:t>
            </a:r>
            <a:r>
              <a:rPr lang="fa-IR" sz="3200" dirty="0">
                <a:solidFill>
                  <a:srgbClr val="C00000"/>
                </a:solidFill>
                <a:cs typeface="B Nazanin" panose="00000400000000000000" pitchFamily="2" charset="-78"/>
              </a:rPr>
              <a:t>گریز از </a:t>
            </a:r>
            <a:r>
              <a:rPr lang="fa-IR" sz="32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مرکز</a:t>
            </a:r>
            <a:endParaRPr lang="fa-IR" sz="3200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800" dirty="0">
                <a:solidFill>
                  <a:srgbClr val="00B050"/>
                </a:solidFill>
                <a:cs typeface="B Nazanin" panose="00000400000000000000" pitchFamily="2" charset="-78"/>
              </a:rPr>
              <a:t>پروانه </a:t>
            </a:r>
            <a:r>
              <a:rPr lang="fa-IR" sz="2800" dirty="0" smtClean="0">
                <a:solidFill>
                  <a:srgbClr val="00B050"/>
                </a:solidFill>
                <a:cs typeface="B Nazanin" panose="00000400000000000000" pitchFamily="2" charset="-78"/>
              </a:rPr>
              <a:t>بسته</a:t>
            </a:r>
            <a:endParaRPr lang="en-US" sz="2800" dirty="0" smtClean="0">
              <a:solidFill>
                <a:srgbClr val="00B05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از این پروانه برای انتقال مایعاتی که گرانروی آنها کم است استفاده </a:t>
            </a:r>
            <a:r>
              <a:rPr lang="fa-IR" sz="2400" dirty="0" smtClean="0">
                <a:cs typeface="B Nazanin" panose="00000400000000000000" pitchFamily="2" charset="-78"/>
              </a:rPr>
              <a:t>می</a:t>
            </a:r>
            <a:r>
              <a:rPr lang="en-US" sz="2400" dirty="0" smtClean="0">
                <a:cs typeface="B Nazanin" panose="00000400000000000000" pitchFamily="2" charset="-78"/>
              </a:rPr>
              <a:t> </a:t>
            </a:r>
            <a:r>
              <a:rPr lang="fa-IR" sz="2400" dirty="0" smtClean="0">
                <a:cs typeface="B Nazanin" panose="00000400000000000000" pitchFamily="2" charset="-78"/>
              </a:rPr>
              <a:t>گردد </a:t>
            </a:r>
            <a:r>
              <a:rPr lang="fa-IR" sz="2400" dirty="0">
                <a:cs typeface="B Nazanin" panose="00000400000000000000" pitchFamily="2" charset="-78"/>
              </a:rPr>
              <a:t>که در آن پروانه </a:t>
            </a:r>
            <a:r>
              <a:rPr lang="fa-IR" sz="2400" dirty="0" smtClean="0">
                <a:cs typeface="B Nazanin" panose="00000400000000000000" pitchFamily="2" charset="-78"/>
              </a:rPr>
              <a:t>بین</a:t>
            </a:r>
            <a:r>
              <a:rPr lang="en-US" sz="2400" dirty="0" smtClean="0">
                <a:cs typeface="B Nazanin" panose="00000400000000000000" pitchFamily="2" charset="-78"/>
              </a:rPr>
              <a:t> </a:t>
            </a:r>
            <a:r>
              <a:rPr lang="fa-IR" sz="2400" dirty="0" smtClean="0">
                <a:cs typeface="B Nazanin" panose="00000400000000000000" pitchFamily="2" charset="-78"/>
              </a:rPr>
              <a:t>دو </a:t>
            </a:r>
            <a:r>
              <a:rPr lang="fa-IR" sz="2400" dirty="0">
                <a:cs typeface="B Nazanin" panose="00000400000000000000" pitchFamily="2" charset="-78"/>
              </a:rPr>
              <a:t>صفحه به نام لفافه پروانه قرار می</a:t>
            </a:r>
            <a:r>
              <a:rPr lang="en-US" sz="2400" dirty="0">
                <a:cs typeface="B Nazanin" panose="00000400000000000000" pitchFamily="2" charset="-78"/>
              </a:rPr>
              <a:t> </a:t>
            </a:r>
            <a:r>
              <a:rPr lang="fa-IR" sz="2400" dirty="0">
                <a:cs typeface="B Nazanin" panose="00000400000000000000" pitchFamily="2" charset="-78"/>
              </a:rPr>
              <a:t>گیرند.</a:t>
            </a:r>
            <a:endParaRPr lang="en-US" sz="2400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800" dirty="0" smtClean="0">
                <a:solidFill>
                  <a:srgbClr val="00B050"/>
                </a:solidFill>
                <a:cs typeface="B Nazanin" panose="00000400000000000000" pitchFamily="2" charset="-78"/>
              </a:rPr>
              <a:t>پروانه </a:t>
            </a:r>
            <a:r>
              <a:rPr lang="fa-IR" sz="2800" dirty="0">
                <a:solidFill>
                  <a:srgbClr val="00B050"/>
                </a:solidFill>
                <a:cs typeface="B Nazanin" panose="00000400000000000000" pitchFamily="2" charset="-78"/>
              </a:rPr>
              <a:t>نیمه </a:t>
            </a:r>
            <a:r>
              <a:rPr lang="fa-IR" sz="2800" dirty="0" smtClean="0">
                <a:solidFill>
                  <a:srgbClr val="00B050"/>
                </a:solidFill>
                <a:cs typeface="B Nazanin" panose="00000400000000000000" pitchFamily="2" charset="-78"/>
              </a:rPr>
              <a:t>باز</a:t>
            </a:r>
            <a:endParaRPr lang="en-US" sz="2800" dirty="0" smtClean="0">
              <a:solidFill>
                <a:srgbClr val="00B05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این نوع پروانه برای انتقال سیالات لزج مانند فاضلاب، خمیر کاغذ و ... کاربرد دارد. به منظورجلوگیری از انسداد </a:t>
            </a:r>
            <a:r>
              <a:rPr lang="fa-IR" sz="2400" dirty="0" smtClean="0">
                <a:cs typeface="B Nazanin" panose="00000400000000000000" pitchFamily="2" charset="-78"/>
              </a:rPr>
              <a:t>پروانه</a:t>
            </a:r>
            <a:r>
              <a:rPr lang="en-US" sz="2400" dirty="0" smtClean="0">
                <a:cs typeface="B Nazanin" panose="00000400000000000000" pitchFamily="2" charset="-78"/>
              </a:rPr>
              <a:t> </a:t>
            </a:r>
            <a:r>
              <a:rPr lang="fa-IR" sz="2400" dirty="0" smtClean="0">
                <a:cs typeface="B Nazanin" panose="00000400000000000000" pitchFamily="2" charset="-78"/>
              </a:rPr>
              <a:t>ها </a:t>
            </a:r>
            <a:r>
              <a:rPr lang="fa-IR" sz="2400" dirty="0">
                <a:cs typeface="B Nazanin" panose="00000400000000000000" pitchFamily="2" charset="-78"/>
              </a:rPr>
              <a:t>طول آنها زیاد و تعداد آنها کم در نظر گرفته می</a:t>
            </a:r>
            <a:r>
              <a:rPr lang="en-US" sz="2400" dirty="0">
                <a:cs typeface="B Nazanin" panose="00000400000000000000" pitchFamily="2" charset="-78"/>
              </a:rPr>
              <a:t> </a:t>
            </a:r>
            <a:r>
              <a:rPr lang="fa-IR" sz="2400" dirty="0">
                <a:cs typeface="B Nazanin" panose="00000400000000000000" pitchFamily="2" charset="-78"/>
              </a:rPr>
              <a:t>شود.</a:t>
            </a:r>
            <a:endParaRPr lang="en-US" sz="2400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800" dirty="0" smtClean="0">
                <a:solidFill>
                  <a:srgbClr val="00B050"/>
                </a:solidFill>
                <a:cs typeface="B Nazanin" panose="00000400000000000000" pitchFamily="2" charset="-78"/>
              </a:rPr>
              <a:t>پروانه </a:t>
            </a:r>
            <a:r>
              <a:rPr lang="fa-IR" sz="2800" dirty="0">
                <a:solidFill>
                  <a:srgbClr val="00B050"/>
                </a:solidFill>
                <a:cs typeface="B Nazanin" panose="00000400000000000000" pitchFamily="2" charset="-78"/>
              </a:rPr>
              <a:t>باز </a:t>
            </a:r>
            <a:endParaRPr lang="en-US" sz="2800" dirty="0" smtClean="0">
              <a:solidFill>
                <a:srgbClr val="00B05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این پروانه دارای صفحه لفافه نیست و بیشتر در لایروبی و جاهایی که مخلوطی از شن و ماسه وجود</a:t>
            </a:r>
            <a:r>
              <a:rPr lang="en-US" sz="2400" dirty="0">
                <a:cs typeface="B Nazanin" panose="00000400000000000000" pitchFamily="2" charset="-78"/>
              </a:rPr>
              <a:t> </a:t>
            </a:r>
            <a:r>
              <a:rPr lang="fa-IR" sz="2400" dirty="0">
                <a:cs typeface="B Nazanin" panose="00000400000000000000" pitchFamily="2" charset="-78"/>
              </a:rPr>
              <a:t>دارد به عنوان لجن کش کاربرد دارد.</a:t>
            </a:r>
          </a:p>
        </p:txBody>
      </p:sp>
    </p:spTree>
    <p:extLst>
      <p:ext uri="{BB962C8B-B14F-4D97-AF65-F5344CB8AC3E}">
        <p14:creationId xmlns:p14="http://schemas.microsoft.com/office/powerpoint/2010/main" val="461431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40045" y="119277"/>
            <a:ext cx="4191884" cy="1070695"/>
          </a:xfrm>
        </p:spPr>
        <p:txBody>
          <a:bodyPr>
            <a:normAutofit/>
          </a:bodyPr>
          <a:lstStyle/>
          <a:p>
            <a:pPr algn="r" rtl="1"/>
            <a:r>
              <a:rPr lang="fa-IR" sz="4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پمپ های آب رسانی</a:t>
            </a:r>
            <a:endParaRPr lang="en-US" sz="44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5468" y="1189972"/>
            <a:ext cx="11812044" cy="5668027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3200" dirty="0">
                <a:solidFill>
                  <a:srgbClr val="C00000"/>
                </a:solidFill>
                <a:cs typeface="B Nazanin" panose="00000400000000000000" pitchFamily="2" charset="-78"/>
              </a:rPr>
              <a:t>انواع پروانه در </a:t>
            </a:r>
            <a:r>
              <a:rPr lang="fa-IR" sz="32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پمپ</a:t>
            </a:r>
            <a:r>
              <a:rPr lang="en-US" sz="32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 </a:t>
            </a:r>
            <a:r>
              <a:rPr lang="fa-IR" sz="32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های </a:t>
            </a:r>
            <a:r>
              <a:rPr lang="fa-IR" sz="3200" dirty="0">
                <a:solidFill>
                  <a:srgbClr val="C00000"/>
                </a:solidFill>
                <a:cs typeface="B Nazanin" panose="00000400000000000000" pitchFamily="2" charset="-78"/>
              </a:rPr>
              <a:t>گریز از </a:t>
            </a:r>
            <a:r>
              <a:rPr lang="fa-IR" sz="32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مرکز</a:t>
            </a:r>
            <a:endParaRPr lang="en-US" sz="3200" dirty="0" smtClean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en-US" sz="3200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fa-IR" sz="3200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800" dirty="0">
                <a:solidFill>
                  <a:srgbClr val="00B050"/>
                </a:solidFill>
                <a:cs typeface="B Nazanin" panose="00000400000000000000" pitchFamily="2" charset="-78"/>
              </a:rPr>
              <a:t>پروانه </a:t>
            </a:r>
            <a:r>
              <a:rPr lang="fa-IR" sz="2800" dirty="0" smtClean="0">
                <a:solidFill>
                  <a:srgbClr val="00B050"/>
                </a:solidFill>
                <a:cs typeface="B Nazanin" panose="00000400000000000000" pitchFamily="2" charset="-78"/>
              </a:rPr>
              <a:t>بسته</a:t>
            </a:r>
            <a:r>
              <a:rPr lang="en-US" sz="2800" dirty="0" smtClean="0">
                <a:solidFill>
                  <a:srgbClr val="00B050"/>
                </a:solidFill>
                <a:cs typeface="B Nazanin" panose="00000400000000000000" pitchFamily="2" charset="-78"/>
              </a:rPr>
              <a:t>                                                   </a:t>
            </a:r>
            <a:r>
              <a:rPr lang="fa-IR" sz="2800" dirty="0" smtClean="0">
                <a:solidFill>
                  <a:srgbClr val="00B050"/>
                </a:solidFill>
                <a:cs typeface="B Nazanin" panose="00000400000000000000" pitchFamily="2" charset="-78"/>
              </a:rPr>
              <a:t>پروانه </a:t>
            </a:r>
            <a:r>
              <a:rPr lang="fa-IR" sz="2800" dirty="0">
                <a:solidFill>
                  <a:srgbClr val="00B050"/>
                </a:solidFill>
                <a:cs typeface="B Nazanin" panose="00000400000000000000" pitchFamily="2" charset="-78"/>
              </a:rPr>
              <a:t>نیمه باز</a:t>
            </a:r>
            <a:endParaRPr lang="en-US" sz="2800" dirty="0">
              <a:solidFill>
                <a:srgbClr val="00B05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en-US" sz="2800" dirty="0">
              <a:solidFill>
                <a:srgbClr val="00B05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en-US" sz="2800" dirty="0" smtClean="0">
                <a:solidFill>
                  <a:srgbClr val="00B050"/>
                </a:solidFill>
                <a:cs typeface="B Nazanin" panose="00000400000000000000" pitchFamily="2" charset="-78"/>
              </a:rPr>
              <a:t>                                                            </a:t>
            </a:r>
            <a:endParaRPr lang="en-US" dirty="0"/>
          </a:p>
          <a:p>
            <a:pPr marL="0" indent="0" algn="r" rtl="1">
              <a:buNone/>
            </a:pPr>
            <a:endParaRPr lang="en-US" sz="2800" dirty="0" smtClean="0">
              <a:solidFill>
                <a:srgbClr val="00B05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en-US" sz="2800" dirty="0" smtClean="0">
                <a:solidFill>
                  <a:srgbClr val="00B050"/>
                </a:solidFill>
                <a:cs typeface="B Nazanin" panose="00000400000000000000" pitchFamily="2" charset="-78"/>
              </a:rPr>
              <a:t>                                                </a:t>
            </a:r>
          </a:p>
          <a:p>
            <a:pPr marL="0" indent="0" algn="r" rtl="1">
              <a:buNone/>
            </a:pPr>
            <a:r>
              <a:rPr lang="en-US" sz="2800" dirty="0" smtClean="0">
                <a:solidFill>
                  <a:srgbClr val="00B050"/>
                </a:solidFill>
                <a:cs typeface="B Nazanin" panose="00000400000000000000" pitchFamily="2" charset="-78"/>
              </a:rPr>
              <a:t>                                      </a:t>
            </a:r>
            <a:r>
              <a:rPr lang="fa-IR" sz="2800" dirty="0" smtClean="0">
                <a:solidFill>
                  <a:srgbClr val="00B050"/>
                </a:solidFill>
                <a:cs typeface="B Nazanin" panose="00000400000000000000" pitchFamily="2" charset="-78"/>
              </a:rPr>
              <a:t>پروانه </a:t>
            </a:r>
            <a:r>
              <a:rPr lang="fa-IR" sz="2800" dirty="0">
                <a:solidFill>
                  <a:srgbClr val="00B050"/>
                </a:solidFill>
                <a:cs typeface="B Nazanin" panose="00000400000000000000" pitchFamily="2" charset="-78"/>
              </a:rPr>
              <a:t>باز </a:t>
            </a:r>
            <a:endParaRPr lang="en-US" sz="2800" dirty="0" smtClean="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6261" y="1828045"/>
            <a:ext cx="3099805" cy="205502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940" y="1386183"/>
            <a:ext cx="3562350" cy="22098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7249" y="3771833"/>
            <a:ext cx="2697527" cy="2491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335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40045" y="119277"/>
            <a:ext cx="4191884" cy="1070695"/>
          </a:xfrm>
        </p:spPr>
        <p:txBody>
          <a:bodyPr>
            <a:normAutofit/>
          </a:bodyPr>
          <a:lstStyle/>
          <a:p>
            <a:pPr algn="r" rtl="1"/>
            <a:r>
              <a:rPr lang="fa-IR" sz="4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پمپ های آب رسانی</a:t>
            </a:r>
            <a:endParaRPr lang="en-US" sz="44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093" y="1002083"/>
            <a:ext cx="11461316" cy="5855918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رفت </a:t>
            </a:r>
            <a:r>
              <a:rPr lang="fa-IR" sz="2400" dirty="0">
                <a:cs typeface="B Nazanin" panose="00000400000000000000" pitchFamily="2" charset="-78"/>
              </a:rPr>
              <a:t>و برگشتی (پیستونی و پلانجری)</a:t>
            </a:r>
          </a:p>
          <a:p>
            <a:pPr marL="0" indent="0" algn="r" rtl="1">
              <a:buNone/>
            </a:pPr>
            <a:endParaRPr lang="fa-IR" sz="2400" dirty="0" smtClean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fa-IR" sz="2400" dirty="0">
              <a:cs typeface="B Nazanin" panose="00000400000000000000" pitchFamily="2" charset="-78"/>
            </a:endParaRPr>
          </a:p>
        </p:txBody>
      </p:sp>
      <p:pic>
        <p:nvPicPr>
          <p:cNvPr id="4" name="247b39026336184ab98064d1367ff1aa6105622-240p__9989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64475" y="1484168"/>
            <a:ext cx="8804577" cy="496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818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40045" y="119277"/>
            <a:ext cx="4191884" cy="1070695"/>
          </a:xfrm>
        </p:spPr>
        <p:txBody>
          <a:bodyPr>
            <a:normAutofit/>
          </a:bodyPr>
          <a:lstStyle/>
          <a:p>
            <a:pPr algn="r" rtl="1"/>
            <a:r>
              <a:rPr lang="fa-IR" sz="4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پمپ های آب رسانی</a:t>
            </a:r>
            <a:endParaRPr lang="en-US" sz="44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786" y="1002083"/>
            <a:ext cx="11962356" cy="5855918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رفت </a:t>
            </a:r>
            <a:r>
              <a:rPr lang="fa-IR" sz="2400" dirty="0">
                <a:cs typeface="B Nazanin" panose="00000400000000000000" pitchFamily="2" charset="-78"/>
              </a:rPr>
              <a:t>و برگشتی (پیستونی و پلانجری</a:t>
            </a:r>
            <a:r>
              <a:rPr lang="fa-IR" sz="2400" dirty="0" smtClean="0">
                <a:cs typeface="B Nazanin" panose="00000400000000000000" pitchFamily="2" charset="-78"/>
              </a:rPr>
              <a:t>)</a:t>
            </a:r>
            <a:endParaRPr lang="en-US" sz="2400" dirty="0" smtClean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8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انواع پمپ </a:t>
            </a:r>
            <a:r>
              <a:rPr lang="fa-IR" sz="2800" dirty="0">
                <a:solidFill>
                  <a:srgbClr val="C00000"/>
                </a:solidFill>
                <a:cs typeface="B Nazanin" panose="00000400000000000000" pitchFamily="2" charset="-78"/>
              </a:rPr>
              <a:t>رفت و </a:t>
            </a:r>
            <a:r>
              <a:rPr lang="fa-IR" sz="28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برگشتی پیستونی</a:t>
            </a:r>
            <a:endParaRPr lang="en-US" sz="2800" dirty="0" smtClean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dirty="0" smtClean="0">
                <a:solidFill>
                  <a:srgbClr val="00B0F0"/>
                </a:solidFill>
                <a:cs typeface="B Nazanin" panose="00000400000000000000" pitchFamily="2" charset="-78"/>
              </a:rPr>
              <a:t>یک </a:t>
            </a:r>
            <a:r>
              <a:rPr lang="fa-IR" sz="2400" dirty="0">
                <a:solidFill>
                  <a:srgbClr val="00B0F0"/>
                </a:solidFill>
                <a:cs typeface="B Nazanin" panose="00000400000000000000" pitchFamily="2" charset="-78"/>
              </a:rPr>
              <a:t>طرفه </a:t>
            </a:r>
            <a:endParaRPr lang="fa-IR" sz="2400" dirty="0" smtClean="0">
              <a:solidFill>
                <a:srgbClr val="00B0F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dirty="0" smtClean="0">
                <a:solidFill>
                  <a:srgbClr val="00B0F0"/>
                </a:solidFill>
                <a:cs typeface="B Nazanin" panose="00000400000000000000" pitchFamily="2" charset="-78"/>
              </a:rPr>
              <a:t>دو طرفه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یکی از </a:t>
            </a:r>
            <a:r>
              <a:rPr lang="fa-IR" sz="2400" dirty="0" smtClean="0">
                <a:solidFill>
                  <a:srgbClr val="00B0F0"/>
                </a:solidFill>
                <a:cs typeface="B Nazanin" panose="00000400000000000000" pitchFamily="2" charset="-78"/>
              </a:rPr>
              <a:t>قدیمی</a:t>
            </a:r>
            <a:r>
              <a:rPr lang="en-US" sz="2400" dirty="0" smtClean="0">
                <a:solidFill>
                  <a:srgbClr val="00B0F0"/>
                </a:solidFill>
                <a:cs typeface="B Nazanin" panose="00000400000000000000" pitchFamily="2" charset="-78"/>
              </a:rPr>
              <a:t> </a:t>
            </a:r>
            <a:r>
              <a:rPr lang="fa-IR" sz="2400" dirty="0" smtClean="0">
                <a:solidFill>
                  <a:srgbClr val="00B0F0"/>
                </a:solidFill>
                <a:cs typeface="B Nazanin" panose="00000400000000000000" pitchFamily="2" charset="-78"/>
              </a:rPr>
              <a:t>ترین </a:t>
            </a:r>
            <a:r>
              <a:rPr lang="fa-IR" sz="2400" dirty="0">
                <a:cs typeface="B Nazanin" panose="00000400000000000000" pitchFamily="2" charset="-78"/>
              </a:rPr>
              <a:t>نوع </a:t>
            </a:r>
            <a:r>
              <a:rPr lang="fa-IR" sz="2400" dirty="0" smtClean="0">
                <a:cs typeface="B Nazanin" panose="00000400000000000000" pitchFamily="2" charset="-78"/>
              </a:rPr>
              <a:t>پمپ</a:t>
            </a:r>
            <a:r>
              <a:rPr lang="en-US" sz="2400" dirty="0" smtClean="0">
                <a:cs typeface="B Nazanin" panose="00000400000000000000" pitchFamily="2" charset="-78"/>
              </a:rPr>
              <a:t> </a:t>
            </a:r>
            <a:r>
              <a:rPr lang="fa-IR" sz="2400" dirty="0" smtClean="0">
                <a:cs typeface="B Nazanin" panose="00000400000000000000" pitchFamily="2" charset="-78"/>
              </a:rPr>
              <a:t>ها</a:t>
            </a:r>
            <a:r>
              <a:rPr lang="fa-IR" sz="2400" dirty="0">
                <a:cs typeface="B Nazanin" panose="00000400000000000000" pitchFamily="2" charset="-78"/>
              </a:rPr>
              <a:t>، </a:t>
            </a:r>
            <a:r>
              <a:rPr lang="fa-IR" sz="2400" dirty="0" smtClean="0">
                <a:cs typeface="B Nazanin" panose="00000400000000000000" pitchFamily="2" charset="-78"/>
              </a:rPr>
              <a:t>پمپ</a:t>
            </a:r>
            <a:r>
              <a:rPr lang="en-US" sz="2400" dirty="0" smtClean="0">
                <a:cs typeface="B Nazanin" panose="00000400000000000000" pitchFamily="2" charset="-78"/>
              </a:rPr>
              <a:t> </a:t>
            </a:r>
            <a:r>
              <a:rPr lang="fa-IR" sz="2400" dirty="0" smtClean="0">
                <a:cs typeface="B Nazanin" panose="00000400000000000000" pitchFamily="2" charset="-78"/>
              </a:rPr>
              <a:t>های </a:t>
            </a:r>
            <a:r>
              <a:rPr lang="fa-IR" sz="2400" dirty="0">
                <a:cs typeface="B Nazanin" panose="00000400000000000000" pitchFamily="2" charset="-78"/>
              </a:rPr>
              <a:t>رفت و برگشتی است. </a:t>
            </a:r>
            <a:r>
              <a:rPr lang="fa-IR" sz="2400" dirty="0" smtClean="0">
                <a:cs typeface="B Nazanin" panose="00000400000000000000" pitchFamily="2" charset="-78"/>
              </a:rPr>
              <a:t>تلمبه</a:t>
            </a:r>
            <a:r>
              <a:rPr lang="en-US" sz="2400" dirty="0" smtClean="0">
                <a:cs typeface="B Nazanin" panose="00000400000000000000" pitchFamily="2" charset="-78"/>
              </a:rPr>
              <a:t> </a:t>
            </a:r>
            <a:r>
              <a:rPr lang="fa-IR" sz="2400" dirty="0" smtClean="0">
                <a:cs typeface="B Nazanin" panose="00000400000000000000" pitchFamily="2" charset="-78"/>
              </a:rPr>
              <a:t>های </a:t>
            </a:r>
            <a:r>
              <a:rPr lang="fa-IR" sz="2400" dirty="0">
                <a:cs typeface="B Nazanin" panose="00000400000000000000" pitchFamily="2" charset="-78"/>
              </a:rPr>
              <a:t>خانگی نمونة ساده </a:t>
            </a:r>
            <a:r>
              <a:rPr lang="fa-IR" sz="2400" dirty="0" smtClean="0">
                <a:cs typeface="B Nazanin" panose="00000400000000000000" pitchFamily="2" charset="-78"/>
              </a:rPr>
              <a:t>پمپ</a:t>
            </a:r>
            <a:r>
              <a:rPr lang="en-US" sz="2400" dirty="0" smtClean="0">
                <a:cs typeface="B Nazanin" panose="00000400000000000000" pitchFamily="2" charset="-78"/>
              </a:rPr>
              <a:t> </a:t>
            </a:r>
            <a:r>
              <a:rPr lang="fa-IR" sz="2400" dirty="0" smtClean="0">
                <a:cs typeface="B Nazanin" panose="00000400000000000000" pitchFamily="2" charset="-78"/>
              </a:rPr>
              <a:t>های </a:t>
            </a:r>
            <a:r>
              <a:rPr lang="fa-IR" sz="2400" dirty="0">
                <a:cs typeface="B Nazanin" panose="00000400000000000000" pitchFamily="2" charset="-78"/>
              </a:rPr>
              <a:t>رفت </a:t>
            </a:r>
            <a:r>
              <a:rPr lang="fa-IR" sz="2400" dirty="0" smtClean="0">
                <a:cs typeface="B Nazanin" panose="00000400000000000000" pitchFamily="2" charset="-78"/>
              </a:rPr>
              <a:t>و برگشتی است پمپ های </a:t>
            </a:r>
            <a:r>
              <a:rPr lang="fa-IR" sz="2400" dirty="0">
                <a:cs typeface="B Nazanin" panose="00000400000000000000" pitchFamily="2" charset="-78"/>
              </a:rPr>
              <a:t>پیستونی از </a:t>
            </a:r>
            <a:r>
              <a:rPr lang="fa-IR" sz="2400" dirty="0">
                <a:solidFill>
                  <a:srgbClr val="00B0F0"/>
                </a:solidFill>
                <a:cs typeface="B Nazanin" panose="00000400000000000000" pitchFamily="2" charset="-78"/>
              </a:rPr>
              <a:t>سیلندر</a:t>
            </a:r>
            <a:r>
              <a:rPr lang="fa-IR" sz="2400" dirty="0">
                <a:cs typeface="B Nazanin" panose="00000400000000000000" pitchFamily="2" charset="-78"/>
              </a:rPr>
              <a:t>، </a:t>
            </a:r>
            <a:r>
              <a:rPr lang="fa-IR" sz="2400" dirty="0">
                <a:solidFill>
                  <a:srgbClr val="00B0F0"/>
                </a:solidFill>
                <a:cs typeface="B Nazanin" panose="00000400000000000000" pitchFamily="2" charset="-78"/>
              </a:rPr>
              <a:t>پیستون</a:t>
            </a:r>
            <a:r>
              <a:rPr lang="fa-IR" sz="2400" dirty="0">
                <a:cs typeface="B Nazanin" panose="00000400000000000000" pitchFamily="2" charset="-78"/>
              </a:rPr>
              <a:t>، </a:t>
            </a:r>
            <a:r>
              <a:rPr lang="fa-IR" sz="2400" dirty="0">
                <a:solidFill>
                  <a:srgbClr val="00B0F0"/>
                </a:solidFill>
                <a:cs typeface="B Nazanin" panose="00000400000000000000" pitchFamily="2" charset="-78"/>
              </a:rPr>
              <a:t>شیر ورودی </a:t>
            </a:r>
            <a:r>
              <a:rPr lang="en-US" sz="2400" dirty="0" smtClean="0">
                <a:cs typeface="B Nazanin" panose="00000400000000000000" pitchFamily="2" charset="-78"/>
              </a:rPr>
              <a:t>suction </a:t>
            </a:r>
            <a:r>
              <a:rPr lang="en-US" sz="2400" dirty="0">
                <a:cs typeface="B Nazanin" panose="00000400000000000000" pitchFamily="2" charset="-78"/>
              </a:rPr>
              <a:t>value) </a:t>
            </a:r>
            <a:r>
              <a:rPr lang="fa-IR" sz="2400" dirty="0" smtClean="0">
                <a:cs typeface="B Nazanin" panose="00000400000000000000" pitchFamily="2" charset="-78"/>
              </a:rPr>
              <a:t> </a:t>
            </a:r>
            <a:r>
              <a:rPr lang="en-US" sz="2400" dirty="0" smtClean="0">
                <a:cs typeface="B Nazanin" panose="00000400000000000000" pitchFamily="2" charset="-78"/>
              </a:rPr>
              <a:t>(</a:t>
            </a:r>
            <a:r>
              <a:rPr lang="fa-IR" sz="2400" dirty="0" smtClean="0">
                <a:cs typeface="B Nazanin" panose="00000400000000000000" pitchFamily="2" charset="-78"/>
              </a:rPr>
              <a:t> و </a:t>
            </a:r>
            <a:r>
              <a:rPr lang="fa-IR" sz="2400" dirty="0">
                <a:solidFill>
                  <a:srgbClr val="00B0F0"/>
                </a:solidFill>
                <a:cs typeface="B Nazanin" panose="00000400000000000000" pitchFamily="2" charset="-78"/>
              </a:rPr>
              <a:t>شیر</a:t>
            </a:r>
            <a:r>
              <a:rPr lang="fa-IR" sz="2400" dirty="0">
                <a:cs typeface="B Nazanin" panose="00000400000000000000" pitchFamily="2" charset="-78"/>
              </a:rPr>
              <a:t> </a:t>
            </a:r>
            <a:r>
              <a:rPr lang="fa-IR" sz="2400" dirty="0" smtClean="0">
                <a:solidFill>
                  <a:srgbClr val="00B0F0"/>
                </a:solidFill>
                <a:cs typeface="B Nazanin" panose="00000400000000000000" pitchFamily="2" charset="-78"/>
              </a:rPr>
              <a:t>خروجی</a:t>
            </a:r>
            <a:r>
              <a:rPr lang="fa-IR" sz="2400" dirty="0" smtClean="0">
                <a:cs typeface="B Nazanin" panose="00000400000000000000" pitchFamily="2" charset="-78"/>
              </a:rPr>
              <a:t> </a:t>
            </a:r>
            <a:r>
              <a:rPr lang="en-US" sz="2400" dirty="0" smtClean="0">
                <a:cs typeface="B Nazanin" panose="00000400000000000000" pitchFamily="2" charset="-78"/>
              </a:rPr>
              <a:t>(discharge </a:t>
            </a:r>
            <a:r>
              <a:rPr lang="en-US" sz="2400" dirty="0">
                <a:cs typeface="B Nazanin" panose="00000400000000000000" pitchFamily="2" charset="-78"/>
              </a:rPr>
              <a:t>value) </a:t>
            </a:r>
            <a:r>
              <a:rPr lang="fa-IR" sz="2400" dirty="0">
                <a:cs typeface="B Nazanin" panose="00000400000000000000" pitchFamily="2" charset="-78"/>
              </a:rPr>
              <a:t>تشکیل </a:t>
            </a:r>
            <a:r>
              <a:rPr lang="fa-IR" sz="2400" dirty="0" smtClean="0">
                <a:cs typeface="B Nazanin" panose="00000400000000000000" pitchFamily="2" charset="-78"/>
              </a:rPr>
              <a:t>می</a:t>
            </a:r>
            <a:r>
              <a:rPr lang="en-US" sz="2400" dirty="0" smtClean="0">
                <a:cs typeface="B Nazanin" panose="00000400000000000000" pitchFamily="2" charset="-78"/>
              </a:rPr>
              <a:t> </a:t>
            </a:r>
            <a:r>
              <a:rPr lang="fa-IR" sz="2400" dirty="0" smtClean="0">
                <a:cs typeface="B Nazanin" panose="00000400000000000000" pitchFamily="2" charset="-78"/>
              </a:rPr>
              <a:t>شوند</a:t>
            </a:r>
            <a:r>
              <a:rPr lang="fa-IR" sz="2400" dirty="0">
                <a:cs typeface="B Nazanin" panose="00000400000000000000" pitchFamily="2" charset="-78"/>
              </a:rPr>
              <a:t>. البته این </a:t>
            </a:r>
            <a:r>
              <a:rPr lang="fa-IR" sz="2400" dirty="0" smtClean="0">
                <a:cs typeface="B Nazanin" panose="00000400000000000000" pitchFamily="2" charset="-78"/>
              </a:rPr>
              <a:t>پمپ</a:t>
            </a:r>
            <a:r>
              <a:rPr lang="en-US" sz="2400" dirty="0" smtClean="0">
                <a:cs typeface="B Nazanin" panose="00000400000000000000" pitchFamily="2" charset="-78"/>
              </a:rPr>
              <a:t> </a:t>
            </a:r>
            <a:r>
              <a:rPr lang="fa-IR" sz="2400" dirty="0" smtClean="0">
                <a:cs typeface="B Nazanin" panose="00000400000000000000" pitchFamily="2" charset="-78"/>
              </a:rPr>
              <a:t>ها </a:t>
            </a:r>
            <a:r>
              <a:rPr lang="fa-IR" sz="2400" dirty="0">
                <a:cs typeface="B Nazanin" panose="00000400000000000000" pitchFamily="2" charset="-78"/>
              </a:rPr>
              <a:t>باید به یک محرک خارجی که حرکت رفت و </a:t>
            </a:r>
            <a:r>
              <a:rPr lang="fa-IR" sz="2400" dirty="0" smtClean="0">
                <a:cs typeface="B Nazanin" panose="00000400000000000000" pitchFamily="2" charset="-78"/>
              </a:rPr>
              <a:t>برگشتی</a:t>
            </a:r>
            <a:r>
              <a:rPr lang="en-US" sz="2400" dirty="0" smtClean="0">
                <a:cs typeface="B Nazanin" panose="00000400000000000000" pitchFamily="2" charset="-78"/>
              </a:rPr>
              <a:t> </a:t>
            </a:r>
            <a:r>
              <a:rPr lang="fa-IR" sz="2400" dirty="0" smtClean="0">
                <a:cs typeface="B Nazanin" panose="00000400000000000000" pitchFamily="2" charset="-78"/>
              </a:rPr>
              <a:t>ایجاد </a:t>
            </a:r>
            <a:r>
              <a:rPr lang="fa-IR" sz="2400" dirty="0">
                <a:cs typeface="B Nazanin" panose="00000400000000000000" pitchFamily="2" charset="-78"/>
              </a:rPr>
              <a:t>کند متصل شوند معمولاً برای تولید حرکت رفت و برگشتی از الکتروموتور به همراه </a:t>
            </a:r>
            <a:r>
              <a:rPr lang="fa-IR" sz="2400" dirty="0">
                <a:solidFill>
                  <a:srgbClr val="00B0F0"/>
                </a:solidFill>
                <a:cs typeface="B Nazanin" panose="00000400000000000000" pitchFamily="2" charset="-78"/>
              </a:rPr>
              <a:t>میل لنگ یا چرخ </a:t>
            </a:r>
            <a:r>
              <a:rPr lang="fa-IR" sz="2400" dirty="0" smtClean="0">
                <a:solidFill>
                  <a:srgbClr val="00B0F0"/>
                </a:solidFill>
                <a:cs typeface="B Nazanin" panose="00000400000000000000" pitchFamily="2" charset="-78"/>
              </a:rPr>
              <a:t>گردان</a:t>
            </a:r>
            <a:r>
              <a:rPr lang="en-US" sz="2400" dirty="0" smtClean="0">
                <a:solidFill>
                  <a:srgbClr val="00B0F0"/>
                </a:solidFill>
                <a:cs typeface="B Nazanin" panose="00000400000000000000" pitchFamily="2" charset="-78"/>
              </a:rPr>
              <a:t> </a:t>
            </a:r>
            <a:r>
              <a:rPr lang="fa-IR" sz="2400" dirty="0" smtClean="0">
                <a:cs typeface="B Nazanin" panose="00000400000000000000" pitchFamily="2" charset="-78"/>
              </a:rPr>
              <a:t>استفاده می</a:t>
            </a:r>
            <a:r>
              <a:rPr lang="en-US" sz="2400" dirty="0" smtClean="0">
                <a:cs typeface="B Nazanin" panose="00000400000000000000" pitchFamily="2" charset="-78"/>
              </a:rPr>
              <a:t> </a:t>
            </a:r>
            <a:r>
              <a:rPr lang="fa-IR" sz="2400" dirty="0" smtClean="0">
                <a:cs typeface="B Nazanin" panose="00000400000000000000" pitchFamily="2" charset="-78"/>
              </a:rPr>
              <a:t>کنند</a:t>
            </a:r>
            <a:r>
              <a:rPr lang="fa-IR" sz="2400" dirty="0">
                <a:cs typeface="B Nazanin" panose="00000400000000000000" pitchFamily="2" charset="-78"/>
              </a:rPr>
              <a:t>.</a:t>
            </a:r>
          </a:p>
          <a:p>
            <a:pPr marL="0" indent="0" algn="r" rtl="1">
              <a:buNone/>
            </a:pPr>
            <a:endParaRPr lang="fa-IR" sz="2400" dirty="0" smtClean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fa-IR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70709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40045" y="119277"/>
            <a:ext cx="4191884" cy="1070695"/>
          </a:xfrm>
        </p:spPr>
        <p:txBody>
          <a:bodyPr>
            <a:normAutofit/>
          </a:bodyPr>
          <a:lstStyle/>
          <a:p>
            <a:pPr algn="r" rtl="1"/>
            <a:r>
              <a:rPr lang="fa-IR" sz="4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پمپ های آب رسانی</a:t>
            </a:r>
            <a:endParaRPr lang="en-US" sz="44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786" y="1002083"/>
            <a:ext cx="11962356" cy="5855918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28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روش </a:t>
            </a:r>
            <a:r>
              <a:rPr lang="fa-IR" sz="2800" dirty="0">
                <a:solidFill>
                  <a:srgbClr val="C00000"/>
                </a:solidFill>
                <a:cs typeface="B Nazanin" panose="00000400000000000000" pitchFamily="2" charset="-78"/>
              </a:rPr>
              <a:t>كار پمپ </a:t>
            </a:r>
            <a:r>
              <a:rPr lang="fa-IR" sz="28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پيستوني یک طرفه </a:t>
            </a:r>
            <a:endParaRPr lang="fa-IR" sz="2800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هنگامی که پیستون به سمت بالا حرکت </a:t>
            </a:r>
            <a:r>
              <a:rPr lang="fa-IR" sz="2400" dirty="0" smtClean="0">
                <a:cs typeface="B Nazanin" panose="00000400000000000000" pitchFamily="2" charset="-78"/>
              </a:rPr>
              <a:t>می کند </a:t>
            </a:r>
            <a:r>
              <a:rPr lang="fa-IR" sz="2400" dirty="0">
                <a:cs typeface="B Nazanin" panose="00000400000000000000" pitchFamily="2" charset="-78"/>
              </a:rPr>
              <a:t>در اثر به وجود آمدن خلاء سوپاپ ورودی باز شده و سیال </a:t>
            </a:r>
            <a:r>
              <a:rPr lang="fa-IR" sz="2400" dirty="0" smtClean="0">
                <a:cs typeface="B Nazanin" panose="00000400000000000000" pitchFamily="2" charset="-78"/>
              </a:rPr>
              <a:t>به داخل </a:t>
            </a:r>
            <a:r>
              <a:rPr lang="fa-IR" sz="2400" dirty="0">
                <a:cs typeface="B Nazanin" panose="00000400000000000000" pitchFamily="2" charset="-78"/>
              </a:rPr>
              <a:t>سیلندر مکیده </a:t>
            </a:r>
            <a:r>
              <a:rPr lang="fa-IR" sz="2400" dirty="0" smtClean="0">
                <a:cs typeface="B Nazanin" panose="00000400000000000000" pitchFamily="2" charset="-78"/>
              </a:rPr>
              <a:t>می شود</a:t>
            </a:r>
            <a:r>
              <a:rPr lang="fa-IR" sz="2400" dirty="0">
                <a:cs typeface="B Nazanin" panose="00000400000000000000" pitchFamily="2" charset="-78"/>
              </a:rPr>
              <a:t>. سپس سوپاپ ورودی بسته شده و هنگامی که پیستون به سمت پائین </a:t>
            </a:r>
            <a:r>
              <a:rPr lang="fa-IR" sz="2400" dirty="0" smtClean="0">
                <a:cs typeface="B Nazanin" panose="00000400000000000000" pitchFamily="2" charset="-78"/>
              </a:rPr>
              <a:t>حرکت می کند </a:t>
            </a:r>
            <a:r>
              <a:rPr lang="fa-IR" sz="2400" dirty="0">
                <a:cs typeface="B Nazanin" panose="00000400000000000000" pitchFamily="2" charset="-78"/>
              </a:rPr>
              <a:t>در اثر اعمال فشار به آب داخل سیلندر </a:t>
            </a:r>
            <a:r>
              <a:rPr lang="fa-IR" sz="2400" dirty="0" smtClean="0">
                <a:cs typeface="B Nazanin" panose="00000400000000000000" pitchFamily="2" charset="-78"/>
              </a:rPr>
              <a:t>سوپاپ های تعبیه شده </a:t>
            </a:r>
            <a:r>
              <a:rPr lang="fa-IR" sz="2400" dirty="0">
                <a:cs typeface="B Nazanin" panose="00000400000000000000" pitchFamily="2" charset="-78"/>
              </a:rPr>
              <a:t>بر روی پیستون باز شده و سیال به </a:t>
            </a:r>
            <a:r>
              <a:rPr lang="fa-IR" sz="2400" dirty="0" smtClean="0">
                <a:cs typeface="B Nazanin" panose="00000400000000000000" pitchFamily="2" charset="-78"/>
              </a:rPr>
              <a:t>بالای پیستون </a:t>
            </a:r>
            <a:r>
              <a:rPr lang="fa-IR" sz="2400" dirty="0">
                <a:cs typeface="B Nazanin" panose="00000400000000000000" pitchFamily="2" charset="-78"/>
              </a:rPr>
              <a:t>رانده </a:t>
            </a:r>
            <a:r>
              <a:rPr lang="fa-IR" sz="2400" dirty="0" smtClean="0">
                <a:cs typeface="B Nazanin" panose="00000400000000000000" pitchFamily="2" charset="-78"/>
              </a:rPr>
              <a:t>می شود </a:t>
            </a:r>
            <a:r>
              <a:rPr lang="fa-IR" sz="2400" dirty="0">
                <a:cs typeface="B Nazanin" panose="00000400000000000000" pitchFamily="2" charset="-78"/>
              </a:rPr>
              <a:t>و سپس با حرکت پیستون به سمت بالا سیال از سوپاپ خروجی به سمت بالا پمپ </a:t>
            </a:r>
            <a:r>
              <a:rPr lang="fa-IR" sz="2400" dirty="0" smtClean="0">
                <a:cs typeface="B Nazanin" panose="00000400000000000000" pitchFamily="2" charset="-78"/>
              </a:rPr>
              <a:t>می شود. تکرار </a:t>
            </a:r>
            <a:r>
              <a:rPr lang="fa-IR" sz="2400" dirty="0">
                <a:cs typeface="B Nazanin" panose="00000400000000000000" pitchFamily="2" charset="-78"/>
              </a:rPr>
              <a:t>مراحل فوق باعث پمپاژ سیال به روش جابجایی خواهد شد</a:t>
            </a:r>
            <a:r>
              <a:rPr lang="fa-IR" sz="2400" dirty="0" smtClean="0">
                <a:cs typeface="B Nazanin" panose="00000400000000000000" pitchFamily="2" charset="-78"/>
              </a:rPr>
              <a:t>.</a:t>
            </a:r>
          </a:p>
          <a:p>
            <a:pPr marL="0" indent="0" algn="r" rtl="1">
              <a:buNone/>
            </a:pPr>
            <a:r>
              <a:rPr lang="fa-IR" sz="24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 </a:t>
            </a:r>
            <a:r>
              <a:rPr lang="fa-IR" sz="2400" dirty="0">
                <a:solidFill>
                  <a:srgbClr val="C00000"/>
                </a:solidFill>
                <a:cs typeface="B Nazanin" panose="00000400000000000000" pitchFamily="2" charset="-78"/>
              </a:rPr>
              <a:t>مراحل عملکرد یک پمپ رفت و </a:t>
            </a:r>
            <a:r>
              <a:rPr lang="fa-IR" sz="24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برگشتی</a:t>
            </a:r>
          </a:p>
          <a:p>
            <a:pPr marL="0" indent="0" algn="r" rtl="1">
              <a:buNone/>
            </a:pPr>
            <a:endParaRPr lang="fa-IR" sz="2400" dirty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532" y="4067828"/>
            <a:ext cx="5139050" cy="266528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1163" y="4074448"/>
            <a:ext cx="5030766" cy="2658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0051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/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46741" y="172159"/>
            <a:ext cx="7057872" cy="1017813"/>
          </a:xfrm>
        </p:spPr>
        <p:txBody>
          <a:bodyPr>
            <a:normAutofit/>
          </a:bodyPr>
          <a:lstStyle/>
          <a:p>
            <a:pPr algn="r" rtl="1"/>
            <a:r>
              <a:rPr lang="fa-IR" sz="4000" b="1" dirty="0">
                <a:solidFill>
                  <a:srgbClr val="FF0000"/>
                </a:solidFill>
                <a:cs typeface="B Nazanin" panose="00000400000000000000" pitchFamily="2" charset="-78"/>
              </a:rPr>
              <a:t>تأسيسات بهداشتي ساختمان</a:t>
            </a:r>
            <a:endParaRPr lang="en-US" sz="40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7995" y="989556"/>
            <a:ext cx="11954005" cy="5868445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روش های </a:t>
            </a:r>
            <a:r>
              <a:rPr lang="fa-IR" sz="2400" dirty="0">
                <a:cs typeface="B Nazanin" panose="00000400000000000000" pitchFamily="2" charset="-78"/>
              </a:rPr>
              <a:t>تهیه آب سالم و تحت فشار در </a:t>
            </a:r>
            <a:r>
              <a:rPr lang="fa-IR" sz="2400" dirty="0" smtClean="0">
                <a:cs typeface="B Nazanin" panose="00000400000000000000" pitchFamily="2" charset="-78"/>
              </a:rPr>
              <a:t>لوله کشی ساختمان</a:t>
            </a:r>
            <a:endParaRPr lang="fa-IR" sz="2400" dirty="0">
              <a:cs typeface="B Nazanin" panose="00000400000000000000" pitchFamily="2" charset="-78"/>
            </a:endParaRPr>
          </a:p>
          <a:p>
            <a:pPr algn="r" rtl="1"/>
            <a:r>
              <a:rPr lang="fa-IR" sz="2400" dirty="0" smtClean="0">
                <a:cs typeface="B Nazanin" panose="00000400000000000000" pitchFamily="2" charset="-78"/>
              </a:rPr>
              <a:t>استفاده </a:t>
            </a:r>
            <a:r>
              <a:rPr lang="fa-IR" sz="2400" dirty="0">
                <a:cs typeface="B Nazanin" panose="00000400000000000000" pitchFamily="2" charset="-78"/>
              </a:rPr>
              <a:t>از آب شهری </a:t>
            </a:r>
            <a:r>
              <a:rPr lang="fa-IR" sz="2400" dirty="0" smtClean="0">
                <a:cs typeface="B Nazanin" panose="00000400000000000000" pitchFamily="2" charset="-78"/>
              </a:rPr>
              <a:t>لوله</a:t>
            </a:r>
            <a:r>
              <a:rPr lang="en-US" sz="2400" dirty="0" smtClean="0">
                <a:cs typeface="B Nazanin" panose="00000400000000000000" pitchFamily="2" charset="-78"/>
              </a:rPr>
              <a:t> </a:t>
            </a:r>
            <a:r>
              <a:rPr lang="fa-IR" sz="2400" dirty="0" smtClean="0">
                <a:cs typeface="B Nazanin" panose="00000400000000000000" pitchFamily="2" charset="-78"/>
              </a:rPr>
              <a:t>کشی </a:t>
            </a:r>
            <a:r>
              <a:rPr lang="fa-IR" sz="2400" dirty="0">
                <a:cs typeface="B Nazanin" panose="00000400000000000000" pitchFamily="2" charset="-78"/>
              </a:rPr>
              <a:t>شده</a:t>
            </a:r>
          </a:p>
          <a:p>
            <a:pPr algn="r" rtl="1"/>
            <a:r>
              <a:rPr lang="fa-IR" sz="2400" dirty="0" smtClean="0">
                <a:cs typeface="B Nazanin" panose="00000400000000000000" pitchFamily="2" charset="-78"/>
              </a:rPr>
              <a:t>استفاده </a:t>
            </a:r>
            <a:r>
              <a:rPr lang="fa-IR" sz="2400" dirty="0">
                <a:cs typeface="B Nazanin" panose="00000400000000000000" pitchFamily="2" charset="-78"/>
              </a:rPr>
              <a:t>از منبع در ارتفاع </a:t>
            </a:r>
            <a:r>
              <a:rPr lang="fa-IR" sz="2400" dirty="0" smtClean="0">
                <a:cs typeface="B Nazanin" panose="00000400000000000000" pitchFamily="2" charset="-78"/>
              </a:rPr>
              <a:t>(منبع ثقلی)</a:t>
            </a:r>
            <a:endParaRPr lang="fa-IR" sz="2400" dirty="0">
              <a:cs typeface="B Nazanin" panose="00000400000000000000" pitchFamily="2" charset="-78"/>
            </a:endParaRPr>
          </a:p>
          <a:p>
            <a:pPr algn="r" rtl="1"/>
            <a:r>
              <a:rPr lang="fa-IR" sz="2400" dirty="0" smtClean="0">
                <a:cs typeface="B Nazanin" panose="00000400000000000000" pitchFamily="2" charset="-78"/>
              </a:rPr>
              <a:t>استفاده </a:t>
            </a:r>
            <a:r>
              <a:rPr lang="fa-IR" sz="2400" dirty="0">
                <a:cs typeface="B Nazanin" panose="00000400000000000000" pitchFamily="2" charset="-78"/>
              </a:rPr>
              <a:t>از پمپ</a:t>
            </a:r>
          </a:p>
          <a:p>
            <a:pPr algn="r" rtl="1"/>
            <a:r>
              <a:rPr lang="fa-IR" sz="2400" dirty="0" smtClean="0">
                <a:cs typeface="B Nazanin" panose="00000400000000000000" pitchFamily="2" charset="-78"/>
              </a:rPr>
              <a:t>استفاده </a:t>
            </a:r>
            <a:r>
              <a:rPr lang="fa-IR" sz="2400" dirty="0">
                <a:cs typeface="B Nazanin" panose="00000400000000000000" pitchFamily="2" charset="-78"/>
              </a:rPr>
              <a:t>از منبع تحت </a:t>
            </a:r>
            <a:r>
              <a:rPr lang="fa-IR" sz="2400" dirty="0" smtClean="0">
                <a:cs typeface="B Nazanin" panose="00000400000000000000" pitchFamily="2" charset="-78"/>
              </a:rPr>
              <a:t>فشار</a:t>
            </a:r>
            <a:endParaRPr lang="en-US" sz="2400" dirty="0" smtClean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fa-IR" sz="2400" dirty="0" smtClean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علائم اختصاری ترسيم </a:t>
            </a:r>
            <a:r>
              <a:rPr lang="fa-IR" sz="2400" dirty="0" smtClean="0">
                <a:cs typeface="B Nazanin" panose="00000400000000000000" pitchFamily="2" charset="-78"/>
              </a:rPr>
              <a:t>لوله های </a:t>
            </a:r>
            <a:r>
              <a:rPr lang="fa-IR" sz="2400" dirty="0">
                <a:cs typeface="B Nazanin" panose="00000400000000000000" pitchFamily="2" charset="-78"/>
              </a:rPr>
              <a:t>آب مصرفي – </a:t>
            </a:r>
            <a:r>
              <a:rPr lang="fa-IR" sz="2400" dirty="0" smtClean="0">
                <a:cs typeface="B Nazanin" panose="00000400000000000000" pitchFamily="2" charset="-78"/>
              </a:rPr>
              <a:t>لوله كشي آبرساني</a:t>
            </a:r>
            <a:endParaRPr lang="fa-IR" sz="2400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لوله توزیع آب سرد </a:t>
            </a:r>
            <a:r>
              <a:rPr lang="fa-IR" sz="2400" dirty="0" smtClean="0">
                <a:cs typeface="B Nazanin" panose="00000400000000000000" pitchFamily="2" charset="-78"/>
              </a:rPr>
              <a:t>مصرفی </a:t>
            </a:r>
            <a:r>
              <a:rPr lang="en-US" sz="2000" dirty="0" smtClean="0">
                <a:solidFill>
                  <a:srgbClr val="00B0F0"/>
                </a:solidFill>
                <a:cs typeface="B Nazanin" panose="00000400000000000000" pitchFamily="2" charset="-78"/>
              </a:rPr>
              <a:t>D</a:t>
            </a:r>
            <a:r>
              <a:rPr lang="en-US" sz="2000" dirty="0" smtClean="0">
                <a:cs typeface="B Nazanin" panose="00000400000000000000" pitchFamily="2" charset="-78"/>
              </a:rPr>
              <a:t>omestic </a:t>
            </a:r>
            <a:r>
              <a:rPr lang="en-US" sz="2000" dirty="0">
                <a:solidFill>
                  <a:srgbClr val="00B0F0"/>
                </a:solidFill>
                <a:cs typeface="B Nazanin" panose="00000400000000000000" pitchFamily="2" charset="-78"/>
              </a:rPr>
              <a:t>C</a:t>
            </a:r>
            <a:r>
              <a:rPr lang="en-US" sz="2000" dirty="0">
                <a:cs typeface="B Nazanin" panose="00000400000000000000" pitchFamily="2" charset="-78"/>
              </a:rPr>
              <a:t>old </a:t>
            </a:r>
            <a:r>
              <a:rPr lang="en-US" sz="2000" dirty="0">
                <a:solidFill>
                  <a:srgbClr val="00B0F0"/>
                </a:solidFill>
                <a:cs typeface="B Nazanin" panose="00000400000000000000" pitchFamily="2" charset="-78"/>
              </a:rPr>
              <a:t>W</a:t>
            </a:r>
            <a:r>
              <a:rPr lang="en-US" sz="2000" dirty="0">
                <a:cs typeface="B Nazanin" panose="00000400000000000000" pitchFamily="2" charset="-78"/>
              </a:rPr>
              <a:t>ater </a:t>
            </a:r>
            <a:r>
              <a:rPr lang="en-US" sz="2000" dirty="0" smtClean="0">
                <a:cs typeface="B Nazanin" panose="00000400000000000000" pitchFamily="2" charset="-78"/>
              </a:rPr>
              <a:t>Pipe</a:t>
            </a:r>
            <a:r>
              <a:rPr lang="fa-IR" sz="2000" dirty="0" smtClean="0">
                <a:cs typeface="B Nazanin" panose="00000400000000000000" pitchFamily="2" charset="-78"/>
              </a:rPr>
              <a:t>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لوله توزیع آب گرم </a:t>
            </a:r>
            <a:r>
              <a:rPr lang="fa-IR" sz="2400" dirty="0" smtClean="0">
                <a:cs typeface="B Nazanin" panose="00000400000000000000" pitchFamily="2" charset="-78"/>
              </a:rPr>
              <a:t>مصرفی </a:t>
            </a:r>
            <a:r>
              <a:rPr lang="en-US" dirty="0">
                <a:solidFill>
                  <a:srgbClr val="00B0F0"/>
                </a:solidFill>
              </a:rPr>
              <a:t>D</a:t>
            </a:r>
            <a:r>
              <a:rPr lang="en-US" dirty="0"/>
              <a:t>omestic </a:t>
            </a:r>
            <a:r>
              <a:rPr lang="en-US" dirty="0">
                <a:solidFill>
                  <a:srgbClr val="00B0F0"/>
                </a:solidFill>
              </a:rPr>
              <a:t>H</a:t>
            </a:r>
            <a:r>
              <a:rPr lang="en-US" dirty="0"/>
              <a:t>ot </a:t>
            </a:r>
            <a:r>
              <a:rPr lang="en-US" dirty="0">
                <a:solidFill>
                  <a:srgbClr val="00B0F0"/>
                </a:solidFill>
              </a:rPr>
              <a:t>W</a:t>
            </a:r>
            <a:r>
              <a:rPr lang="en-US" dirty="0"/>
              <a:t>ater </a:t>
            </a:r>
            <a:r>
              <a:rPr lang="en-US" dirty="0">
                <a:solidFill>
                  <a:srgbClr val="00B0F0"/>
                </a:solidFill>
              </a:rPr>
              <a:t>S</a:t>
            </a:r>
            <a:r>
              <a:rPr lang="en-US" dirty="0"/>
              <a:t>upply </a:t>
            </a:r>
            <a:r>
              <a:rPr lang="en-US" dirty="0" smtClean="0"/>
              <a:t>Pipe</a:t>
            </a:r>
            <a:r>
              <a:rPr lang="fa-IR" dirty="0" smtClean="0"/>
              <a:t>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لوله برگشت آب گرم </a:t>
            </a:r>
            <a:r>
              <a:rPr lang="fa-IR" sz="2400" dirty="0" smtClean="0">
                <a:cs typeface="B Nazanin" panose="00000400000000000000" pitchFamily="2" charset="-78"/>
              </a:rPr>
              <a:t>مصرفی </a:t>
            </a:r>
            <a:r>
              <a:rPr lang="en-US" dirty="0">
                <a:solidFill>
                  <a:srgbClr val="00B0F0"/>
                </a:solidFill>
              </a:rPr>
              <a:t>D</a:t>
            </a:r>
            <a:r>
              <a:rPr lang="en-US" dirty="0"/>
              <a:t>omestic </a:t>
            </a:r>
            <a:r>
              <a:rPr lang="en-US" dirty="0">
                <a:solidFill>
                  <a:srgbClr val="00B0F0"/>
                </a:solidFill>
              </a:rPr>
              <a:t>H</a:t>
            </a:r>
            <a:r>
              <a:rPr lang="en-US" dirty="0"/>
              <a:t>ot </a:t>
            </a:r>
            <a:r>
              <a:rPr lang="en-US" dirty="0">
                <a:solidFill>
                  <a:srgbClr val="00B0F0"/>
                </a:solidFill>
              </a:rPr>
              <a:t>W</a:t>
            </a:r>
            <a:r>
              <a:rPr lang="en-US" dirty="0"/>
              <a:t>ater </a:t>
            </a:r>
            <a:r>
              <a:rPr lang="en-US" dirty="0">
                <a:solidFill>
                  <a:srgbClr val="00B0F0"/>
                </a:solidFill>
              </a:rPr>
              <a:t>R</a:t>
            </a:r>
            <a:r>
              <a:rPr lang="en-US" dirty="0"/>
              <a:t>ecirculating </a:t>
            </a:r>
            <a:r>
              <a:rPr lang="en-US" dirty="0" smtClean="0"/>
              <a:t>Pipe</a:t>
            </a:r>
            <a:r>
              <a:rPr lang="fa-IR" dirty="0" smtClean="0"/>
              <a:t> 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لوله توزیع آب تصفیه شده </a:t>
            </a:r>
            <a:r>
              <a:rPr lang="fa-IR" sz="2400" dirty="0" smtClean="0">
                <a:cs typeface="B Nazanin" panose="00000400000000000000" pitchFamily="2" charset="-78"/>
              </a:rPr>
              <a:t> </a:t>
            </a:r>
            <a:r>
              <a:rPr lang="en-US" dirty="0">
                <a:solidFill>
                  <a:srgbClr val="00B0F0"/>
                </a:solidFill>
              </a:rPr>
              <a:t>T</a:t>
            </a:r>
            <a:r>
              <a:rPr lang="en-US" dirty="0"/>
              <a:t>reated </a:t>
            </a:r>
            <a:r>
              <a:rPr lang="en-US" dirty="0">
                <a:solidFill>
                  <a:srgbClr val="00B0F0"/>
                </a:solidFill>
              </a:rPr>
              <a:t>W</a:t>
            </a:r>
            <a:r>
              <a:rPr lang="en-US" dirty="0"/>
              <a:t>ater </a:t>
            </a:r>
            <a:r>
              <a:rPr lang="en-US" dirty="0" smtClean="0"/>
              <a:t>Pipe</a:t>
            </a:r>
            <a:r>
              <a:rPr lang="fa-IR" dirty="0" smtClean="0"/>
              <a:t> </a:t>
            </a:r>
          </a:p>
          <a:p>
            <a:pPr marL="0" indent="0" algn="r" rtl="1"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 لوله </a:t>
            </a:r>
            <a:r>
              <a:rPr lang="fa-IR" sz="2400" dirty="0">
                <a:cs typeface="B Nazanin" panose="00000400000000000000" pitchFamily="2" charset="-78"/>
              </a:rPr>
              <a:t>توزیع </a:t>
            </a:r>
            <a:r>
              <a:rPr lang="fa-IR" sz="2400" dirty="0" smtClean="0">
                <a:cs typeface="B Nazanin" panose="00000400000000000000" pitchFamily="2" charset="-78"/>
              </a:rPr>
              <a:t>آب</a:t>
            </a:r>
            <a:r>
              <a:rPr lang="en-US" sz="2000" dirty="0" smtClean="0">
                <a:cs typeface="B Nazanin" panose="00000400000000000000" pitchFamily="2" charset="-78"/>
              </a:rPr>
              <a:t>C  </a:t>
            </a:r>
            <a:r>
              <a:rPr lang="fa-IR" sz="2000" dirty="0" smtClean="0">
                <a:cs typeface="B Nazanin" panose="00000400000000000000" pitchFamily="2" charset="-78"/>
              </a:rPr>
              <a:t> </a:t>
            </a:r>
            <a:r>
              <a:rPr lang="fa-IR" sz="2000" dirty="0" smtClean="0">
                <a:latin typeface="MV Boli" panose="02000500030200090000" pitchFamily="2" charset="0"/>
                <a:cs typeface="B Nazanin" panose="00000400000000000000" pitchFamily="2" charset="-78"/>
              </a:rPr>
              <a:t>˚</a:t>
            </a:r>
            <a:r>
              <a:rPr lang="fa-IR" sz="2400" dirty="0" smtClean="0">
                <a:cs typeface="B Nazanin" panose="00000400000000000000" pitchFamily="2" charset="-78"/>
              </a:rPr>
              <a:t>40 </a:t>
            </a:r>
            <a:endParaRPr lang="en-US" sz="2400" dirty="0">
              <a:cs typeface="B Nazanin" panose="000004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737" y="1990725"/>
            <a:ext cx="3886200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323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40045" y="119277"/>
            <a:ext cx="4191884" cy="1070695"/>
          </a:xfrm>
        </p:spPr>
        <p:txBody>
          <a:bodyPr>
            <a:normAutofit/>
          </a:bodyPr>
          <a:lstStyle/>
          <a:p>
            <a:pPr algn="r" rtl="1"/>
            <a:r>
              <a:rPr lang="fa-IR" sz="4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پمپ های آب رسانی</a:t>
            </a:r>
            <a:endParaRPr lang="en-US" sz="44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521" y="1478071"/>
            <a:ext cx="11736888" cy="5379930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28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ویژگي </a:t>
            </a:r>
            <a:r>
              <a:rPr lang="fa-IR" sz="2800" dirty="0">
                <a:solidFill>
                  <a:srgbClr val="C00000"/>
                </a:solidFill>
                <a:cs typeface="B Nazanin" panose="00000400000000000000" pitchFamily="2" charset="-78"/>
              </a:rPr>
              <a:t>پمپ های پيستوني </a:t>
            </a:r>
            <a:r>
              <a:rPr lang="fa-IR" sz="2400" dirty="0">
                <a:solidFill>
                  <a:srgbClr val="00B0F0"/>
                </a:solidFill>
                <a:cs typeface="B Nazanin" panose="00000400000000000000" pitchFamily="2" charset="-78"/>
              </a:rPr>
              <a:t>(یك طرفه)</a:t>
            </a:r>
          </a:p>
          <a:p>
            <a:pPr marL="0" indent="0" algn="r" rtl="1">
              <a:buNone/>
            </a:pPr>
            <a:endParaRPr lang="fa-IR" sz="2800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400" dirty="0" smtClean="0">
                <a:cs typeface="B Nazanin" panose="00000400000000000000" pitchFamily="2" charset="-78"/>
              </a:rPr>
              <a:t>دبی </a:t>
            </a:r>
            <a:r>
              <a:rPr lang="fa-IR" sz="2400" dirty="0">
                <a:cs typeface="B Nazanin" panose="00000400000000000000" pitchFamily="2" charset="-78"/>
              </a:rPr>
              <a:t>پائینی دارند اما فشار بالایی را تأمین </a:t>
            </a:r>
            <a:r>
              <a:rPr lang="fa-IR" sz="2400" dirty="0" smtClean="0">
                <a:cs typeface="B Nazanin" panose="00000400000000000000" pitchFamily="2" charset="-78"/>
              </a:rPr>
              <a:t>می کنند</a:t>
            </a:r>
            <a:r>
              <a:rPr lang="fa-IR" sz="2400" dirty="0">
                <a:cs typeface="B Nazanin" panose="00000400000000000000" pitchFamily="2" charset="-78"/>
              </a:rPr>
              <a:t>. </a:t>
            </a:r>
            <a:endParaRPr lang="fa-IR" sz="2400" dirty="0" smtClean="0">
              <a:cs typeface="B Nazanin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400" dirty="0" smtClean="0">
                <a:cs typeface="B Nazanin" panose="00000400000000000000" pitchFamily="2" charset="-78"/>
              </a:rPr>
              <a:t>جریان </a:t>
            </a:r>
            <a:r>
              <a:rPr lang="fa-IR" sz="2400" dirty="0">
                <a:cs typeface="B Nazanin" panose="00000400000000000000" pitchFamily="2" charset="-78"/>
              </a:rPr>
              <a:t>غیر یکنواخت و ضربانی تولید </a:t>
            </a:r>
            <a:r>
              <a:rPr lang="fa-IR" sz="2400" dirty="0" smtClean="0">
                <a:cs typeface="B Nazanin" panose="00000400000000000000" pitchFamily="2" charset="-78"/>
              </a:rPr>
              <a:t>می کنند</a:t>
            </a:r>
            <a:r>
              <a:rPr lang="fa-IR" sz="2400" dirty="0">
                <a:cs typeface="B Nazanin" panose="00000400000000000000" pitchFamily="2" charset="-78"/>
              </a:rPr>
              <a:t>. </a:t>
            </a:r>
            <a:endParaRPr lang="fa-IR" sz="2400" dirty="0" smtClean="0">
              <a:cs typeface="B Nazanin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400" dirty="0" smtClean="0">
                <a:cs typeface="B Nazanin" panose="00000400000000000000" pitchFamily="2" charset="-78"/>
              </a:rPr>
              <a:t>در </a:t>
            </a:r>
            <a:r>
              <a:rPr lang="fa-IR" sz="2400" dirty="0">
                <a:cs typeface="B Nazanin" panose="00000400000000000000" pitchFamily="2" charset="-78"/>
              </a:rPr>
              <a:t>صورت بسته بودن شیر خروجی پمپ، هنگام فعال بودن پمپ احتمال آسیب رسیدن به الکتروموتور، </a:t>
            </a:r>
            <a:r>
              <a:rPr lang="fa-IR" sz="2400" dirty="0" smtClean="0">
                <a:cs typeface="B Nazanin" panose="00000400000000000000" pitchFamily="2" charset="-78"/>
              </a:rPr>
              <a:t>رینگ های آب بندی </a:t>
            </a:r>
            <a:r>
              <a:rPr lang="fa-IR" sz="2400" dirty="0">
                <a:cs typeface="B Nazanin" panose="00000400000000000000" pitchFamily="2" charset="-78"/>
              </a:rPr>
              <a:t>و در نهایت ترکیدن سیلندر و یا </a:t>
            </a:r>
            <a:r>
              <a:rPr lang="fa-IR" sz="2400" dirty="0" smtClean="0">
                <a:cs typeface="B Nazanin" panose="00000400000000000000" pitchFamily="2" charset="-78"/>
              </a:rPr>
              <a:t>لوله ها </a:t>
            </a:r>
            <a:r>
              <a:rPr lang="fa-IR" sz="2400" dirty="0">
                <a:cs typeface="B Nazanin" panose="00000400000000000000" pitchFamily="2" charset="-78"/>
              </a:rPr>
              <a:t>وجود دارد.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400" dirty="0" smtClean="0">
                <a:cs typeface="B Nazanin" panose="00000400000000000000" pitchFamily="2" charset="-78"/>
              </a:rPr>
              <a:t>این پمپ ها </a:t>
            </a:r>
            <a:r>
              <a:rPr lang="fa-IR" sz="2400" dirty="0">
                <a:cs typeface="B Nazanin" panose="00000400000000000000" pitchFamily="2" charset="-78"/>
              </a:rPr>
              <a:t>به مواد جامد موجود در سیال حساس هستند زیرا باعث خراشیده شدن پیستون و از بین </a:t>
            </a:r>
            <a:r>
              <a:rPr lang="fa-IR" sz="2400" dirty="0" smtClean="0">
                <a:cs typeface="B Nazanin" panose="00000400000000000000" pitchFamily="2" charset="-78"/>
              </a:rPr>
              <a:t>رفتن آب بندی </a:t>
            </a:r>
            <a:r>
              <a:rPr lang="fa-IR" sz="2400" dirty="0">
                <a:cs typeface="B Nazanin" panose="00000400000000000000" pitchFamily="2" charset="-78"/>
              </a:rPr>
              <a:t>آن </a:t>
            </a:r>
            <a:r>
              <a:rPr lang="fa-IR" sz="2400" dirty="0" smtClean="0">
                <a:cs typeface="B Nazanin" panose="00000400000000000000" pitchFamily="2" charset="-78"/>
              </a:rPr>
              <a:t>می شود </a:t>
            </a:r>
            <a:r>
              <a:rPr lang="fa-IR" sz="2400" dirty="0">
                <a:cs typeface="B Nazanin" panose="00000400000000000000" pitchFamily="2" charset="-78"/>
              </a:rPr>
              <a:t>و به سطح سیلندر نیز آسیب وارد </a:t>
            </a:r>
            <a:r>
              <a:rPr lang="fa-IR" sz="2400" dirty="0" smtClean="0">
                <a:cs typeface="B Nazanin" panose="00000400000000000000" pitchFamily="2" charset="-78"/>
              </a:rPr>
              <a:t>می نماید</a:t>
            </a:r>
            <a:r>
              <a:rPr lang="fa-IR" sz="2400" dirty="0">
                <a:cs typeface="B Nazanin" panose="00000400000000000000" pitchFamily="2" charset="-78"/>
              </a:rPr>
              <a:t>.</a:t>
            </a:r>
            <a:endParaRPr lang="fa-IR" sz="2400" dirty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08868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40045" y="119277"/>
            <a:ext cx="4191884" cy="1070695"/>
          </a:xfrm>
        </p:spPr>
        <p:txBody>
          <a:bodyPr>
            <a:normAutofit/>
          </a:bodyPr>
          <a:lstStyle/>
          <a:p>
            <a:pPr algn="r" rtl="1"/>
            <a:r>
              <a:rPr lang="fa-IR" sz="4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پمپ های آب رسانی</a:t>
            </a:r>
            <a:endParaRPr lang="en-US" sz="44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520" y="1189972"/>
            <a:ext cx="11849621" cy="5668029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28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پمپ </a:t>
            </a:r>
            <a:r>
              <a:rPr lang="fa-IR" sz="2800" dirty="0">
                <a:solidFill>
                  <a:srgbClr val="C00000"/>
                </a:solidFill>
                <a:cs typeface="B Nazanin" panose="00000400000000000000" pitchFamily="2" charset="-78"/>
              </a:rPr>
              <a:t>رفت و </a:t>
            </a:r>
            <a:r>
              <a:rPr lang="fa-IR" sz="28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برگشتی</a:t>
            </a:r>
            <a:r>
              <a:rPr lang="fa-IR" sz="2400" dirty="0">
                <a:solidFill>
                  <a:srgbClr val="00B0F0"/>
                </a:solidFill>
                <a:cs typeface="B Nazanin" panose="00000400000000000000" pitchFamily="2" charset="-78"/>
              </a:rPr>
              <a:t> </a:t>
            </a:r>
            <a:r>
              <a:rPr lang="fa-IR" sz="2800" dirty="0">
                <a:solidFill>
                  <a:srgbClr val="C00000"/>
                </a:solidFill>
                <a:cs typeface="B Nazanin" panose="00000400000000000000" pitchFamily="2" charset="-78"/>
              </a:rPr>
              <a:t>دو طرفه </a:t>
            </a:r>
          </a:p>
          <a:p>
            <a:pPr marL="0" indent="0" algn="r" rtl="1"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برای </a:t>
            </a:r>
            <a:r>
              <a:rPr lang="fa-IR" sz="2400" dirty="0">
                <a:cs typeface="B Nazanin" panose="00000400000000000000" pitchFamily="2" charset="-78"/>
              </a:rPr>
              <a:t>افزایش دبی پمپ و کاستن از ضربان پمپ پیستونی </a:t>
            </a:r>
            <a:r>
              <a:rPr lang="fa-IR" sz="2400" dirty="0" smtClean="0">
                <a:cs typeface="B Nazanin" panose="00000400000000000000" pitchFamily="2" charset="-78"/>
              </a:rPr>
              <a:t>یک طرفه </a:t>
            </a:r>
            <a:r>
              <a:rPr lang="fa-IR" sz="2400" dirty="0">
                <a:cs typeface="B Nazanin" panose="00000400000000000000" pitchFamily="2" charset="-78"/>
              </a:rPr>
              <a:t>میتوان از پمپ پیستونی دو طرفه استفاده </a:t>
            </a:r>
            <a:r>
              <a:rPr lang="fa-IR" sz="2400" dirty="0" smtClean="0">
                <a:cs typeface="B Nazanin" panose="00000400000000000000" pitchFamily="2" charset="-78"/>
              </a:rPr>
              <a:t>کرد در </a:t>
            </a:r>
            <a:r>
              <a:rPr lang="fa-IR" sz="2400" dirty="0">
                <a:cs typeface="B Nazanin" panose="00000400000000000000" pitchFamily="2" charset="-78"/>
              </a:rPr>
              <a:t>این پمپ برخلاف پمپ پیستونی یکطرفه که در هر دو </a:t>
            </a:r>
            <a:r>
              <a:rPr lang="fa-IR" sz="2400" dirty="0" smtClean="0">
                <a:cs typeface="B Nazanin" panose="00000400000000000000" pitchFamily="2" charset="-78"/>
              </a:rPr>
              <a:t>فعالیت (رفت </a:t>
            </a:r>
            <a:r>
              <a:rPr lang="fa-IR" sz="2400" dirty="0">
                <a:cs typeface="B Nazanin" panose="00000400000000000000" pitchFamily="2" charset="-78"/>
              </a:rPr>
              <a:t>و </a:t>
            </a:r>
            <a:r>
              <a:rPr lang="fa-IR" sz="2400" dirty="0" smtClean="0">
                <a:cs typeface="B Nazanin" panose="00000400000000000000" pitchFamily="2" charset="-78"/>
              </a:rPr>
              <a:t>برگشتی) </a:t>
            </a:r>
            <a:r>
              <a:rPr lang="fa-IR" sz="2400" dirty="0">
                <a:cs typeface="B Nazanin" panose="00000400000000000000" pitchFamily="2" charset="-78"/>
              </a:rPr>
              <a:t>یکبار عمل پمپاژ </a:t>
            </a:r>
            <a:r>
              <a:rPr lang="fa-IR" sz="2400" dirty="0" smtClean="0">
                <a:cs typeface="B Nazanin" panose="00000400000000000000" pitchFamily="2" charset="-78"/>
              </a:rPr>
              <a:t>صورت می گیرد</a:t>
            </a:r>
            <a:r>
              <a:rPr lang="fa-IR" sz="2400" dirty="0">
                <a:cs typeface="B Nazanin" panose="00000400000000000000" pitchFamily="2" charset="-78"/>
              </a:rPr>
              <a:t>، در </a:t>
            </a:r>
            <a:r>
              <a:rPr lang="fa-IR" sz="2400" dirty="0" smtClean="0">
                <a:cs typeface="B Nazanin" panose="00000400000000000000" pitchFamily="2" charset="-78"/>
              </a:rPr>
              <a:t>هر فعالیت(رفت </a:t>
            </a:r>
            <a:r>
              <a:rPr lang="fa-IR" sz="2400" dirty="0">
                <a:cs typeface="B Nazanin" panose="00000400000000000000" pitchFamily="2" charset="-78"/>
              </a:rPr>
              <a:t>یا </a:t>
            </a:r>
            <a:r>
              <a:rPr lang="fa-IR" sz="2400" dirty="0" smtClean="0">
                <a:cs typeface="B Nazanin" panose="00000400000000000000" pitchFamily="2" charset="-78"/>
              </a:rPr>
              <a:t>برگشتی) عملیات </a:t>
            </a:r>
            <a:r>
              <a:rPr lang="fa-IR" sz="2400" dirty="0">
                <a:cs typeface="B Nazanin" panose="00000400000000000000" pitchFamily="2" charset="-78"/>
              </a:rPr>
              <a:t>پمپاژ انجام </a:t>
            </a:r>
            <a:r>
              <a:rPr lang="fa-IR" sz="2400" dirty="0" smtClean="0">
                <a:cs typeface="B Nazanin" panose="00000400000000000000" pitchFamily="2" charset="-78"/>
              </a:rPr>
              <a:t>می شود </a:t>
            </a:r>
            <a:r>
              <a:rPr lang="fa-IR" sz="2400" dirty="0">
                <a:cs typeface="B Nazanin" panose="00000400000000000000" pitchFamily="2" charset="-78"/>
              </a:rPr>
              <a:t>در نتیجه فاصله بین ضربات کمتر شده </a:t>
            </a:r>
            <a:r>
              <a:rPr lang="fa-IR" sz="2400" dirty="0" smtClean="0">
                <a:cs typeface="B Nazanin" panose="00000400000000000000" pitchFamily="2" charset="-78"/>
              </a:rPr>
              <a:t>و جریان </a:t>
            </a:r>
            <a:r>
              <a:rPr lang="fa-IR" sz="2400" dirty="0">
                <a:cs typeface="B Nazanin" panose="00000400000000000000" pitchFamily="2" charset="-78"/>
              </a:rPr>
              <a:t>خروجی از پمپ به جریان یکنواخت نزدیک </a:t>
            </a:r>
            <a:r>
              <a:rPr lang="fa-IR" sz="2400" dirty="0" smtClean="0">
                <a:cs typeface="B Nazanin" panose="00000400000000000000" pitchFamily="2" charset="-78"/>
              </a:rPr>
              <a:t>می شود</a:t>
            </a:r>
            <a:r>
              <a:rPr lang="fa-IR" sz="2400" dirty="0">
                <a:cs typeface="B Nazanin" panose="00000400000000000000" pitchFamily="2" charset="-78"/>
              </a:rPr>
              <a:t>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2694" y="3081403"/>
            <a:ext cx="6201463" cy="3776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365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40045" y="119277"/>
            <a:ext cx="4191884" cy="1070695"/>
          </a:xfrm>
        </p:spPr>
        <p:txBody>
          <a:bodyPr>
            <a:normAutofit/>
          </a:bodyPr>
          <a:lstStyle/>
          <a:p>
            <a:pPr algn="r" rtl="1"/>
            <a:r>
              <a:rPr lang="fa-IR" sz="4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پمپ های آب رسانی</a:t>
            </a:r>
            <a:endParaRPr lang="en-US" sz="44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786" y="1002083"/>
            <a:ext cx="11962356" cy="5855918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28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روش </a:t>
            </a:r>
            <a:r>
              <a:rPr lang="fa-IR" sz="2800" dirty="0">
                <a:solidFill>
                  <a:srgbClr val="C00000"/>
                </a:solidFill>
                <a:cs typeface="B Nazanin" panose="00000400000000000000" pitchFamily="2" charset="-78"/>
              </a:rPr>
              <a:t>كار پمپ </a:t>
            </a:r>
            <a:r>
              <a:rPr lang="fa-IR" sz="28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پيستوني دوطرفه</a:t>
            </a:r>
          </a:p>
          <a:p>
            <a:pPr marL="0" indent="0" algn="r" rtl="1"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نحوه </a:t>
            </a:r>
            <a:r>
              <a:rPr lang="fa-IR" sz="2400" dirty="0">
                <a:cs typeface="B Nazanin" panose="00000400000000000000" pitchFamily="2" charset="-78"/>
              </a:rPr>
              <a:t>كار: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هنگامی که بیستون از سمت چپ به راست حرکت می کند باعث بوجود آمدن خلا در سمت چپ و فشار </a:t>
            </a:r>
            <a:r>
              <a:rPr lang="fa-IR" sz="2400" dirty="0" smtClean="0">
                <a:cs typeface="B Nazanin" panose="00000400000000000000" pitchFamily="2" charset="-78"/>
              </a:rPr>
              <a:t>در سمت </a:t>
            </a:r>
            <a:r>
              <a:rPr lang="fa-IR" sz="2400" dirty="0">
                <a:cs typeface="B Nazanin" panose="00000400000000000000" pitchFamily="2" charset="-78"/>
              </a:rPr>
              <a:t>راست پیستون می شود که در نتیجه دریچه های </a:t>
            </a:r>
            <a:r>
              <a:rPr lang="en-US" sz="2400" dirty="0">
                <a:cs typeface="B Nazanin" panose="00000400000000000000" pitchFamily="2" charset="-78"/>
              </a:rPr>
              <a:t>T1 </a:t>
            </a:r>
            <a:r>
              <a:rPr lang="fa-IR" sz="2400" dirty="0" smtClean="0">
                <a:cs typeface="B Nazanin" panose="00000400000000000000" pitchFamily="2" charset="-78"/>
              </a:rPr>
              <a:t> (دریچه </a:t>
            </a:r>
            <a:r>
              <a:rPr lang="fa-IR" sz="2400" dirty="0">
                <a:cs typeface="B Nazanin" panose="00000400000000000000" pitchFamily="2" charset="-78"/>
              </a:rPr>
              <a:t>حساس به </a:t>
            </a:r>
            <a:r>
              <a:rPr lang="fa-IR" sz="2400" dirty="0" smtClean="0">
                <a:cs typeface="B Nazanin" panose="00000400000000000000" pitchFamily="2" charset="-78"/>
              </a:rPr>
              <a:t>مکش ) و </a:t>
            </a:r>
            <a:r>
              <a:rPr lang="en-US" sz="2400" dirty="0" smtClean="0">
                <a:cs typeface="B Nazanin" panose="00000400000000000000" pitchFamily="2" charset="-78"/>
              </a:rPr>
              <a:t>T4</a:t>
            </a:r>
            <a:r>
              <a:rPr lang="fa-IR" sz="2400" dirty="0" smtClean="0">
                <a:cs typeface="B Nazanin" panose="00000400000000000000" pitchFamily="2" charset="-78"/>
              </a:rPr>
              <a:t> (دریچه </a:t>
            </a:r>
            <a:r>
              <a:rPr lang="fa-IR" sz="2400" dirty="0">
                <a:cs typeface="B Nazanin" panose="00000400000000000000" pitchFamily="2" charset="-78"/>
              </a:rPr>
              <a:t>حساس </a:t>
            </a:r>
            <a:r>
              <a:rPr lang="fa-IR" sz="2400" dirty="0" smtClean="0">
                <a:cs typeface="B Nazanin" panose="00000400000000000000" pitchFamily="2" charset="-78"/>
              </a:rPr>
              <a:t>به فشار) </a:t>
            </a:r>
            <a:r>
              <a:rPr lang="fa-IR" sz="2400" dirty="0">
                <a:cs typeface="B Nazanin" panose="00000400000000000000" pitchFamily="2" charset="-78"/>
              </a:rPr>
              <a:t>باز می گردند. هنگامی که پیستون از سمت راست به چپ حرکت می کند باعث بوجود آمدن خلا در </a:t>
            </a:r>
            <a:r>
              <a:rPr lang="fa-IR" sz="2400" dirty="0" smtClean="0">
                <a:cs typeface="B Nazanin" panose="00000400000000000000" pitchFamily="2" charset="-78"/>
              </a:rPr>
              <a:t>سمت راست </a:t>
            </a:r>
            <a:r>
              <a:rPr lang="fa-IR" sz="2400" dirty="0">
                <a:cs typeface="B Nazanin" panose="00000400000000000000" pitchFamily="2" charset="-78"/>
              </a:rPr>
              <a:t>و فشار در سمت چپ پیستون می شود که در نتیجه دریچه های </a:t>
            </a:r>
            <a:r>
              <a:rPr lang="en-US" sz="2400" dirty="0">
                <a:cs typeface="B Nazanin" panose="00000400000000000000" pitchFamily="2" charset="-78"/>
              </a:rPr>
              <a:t>T2 </a:t>
            </a:r>
            <a:r>
              <a:rPr lang="fa-IR" sz="2400" dirty="0" smtClean="0">
                <a:cs typeface="B Nazanin" panose="00000400000000000000" pitchFamily="2" charset="-78"/>
              </a:rPr>
              <a:t> (دریچه </a:t>
            </a:r>
            <a:r>
              <a:rPr lang="fa-IR" sz="2400" dirty="0">
                <a:cs typeface="B Nazanin" panose="00000400000000000000" pitchFamily="2" charset="-78"/>
              </a:rPr>
              <a:t>حساس به </a:t>
            </a:r>
            <a:r>
              <a:rPr lang="fa-IR" sz="2400" dirty="0" smtClean="0">
                <a:cs typeface="B Nazanin" panose="00000400000000000000" pitchFamily="2" charset="-78"/>
              </a:rPr>
              <a:t>مکش) </a:t>
            </a:r>
            <a:r>
              <a:rPr lang="fa-IR" sz="2400" dirty="0">
                <a:cs typeface="B Nazanin" panose="00000400000000000000" pitchFamily="2" charset="-78"/>
              </a:rPr>
              <a:t>و </a:t>
            </a:r>
            <a:r>
              <a:rPr lang="en-US" sz="2400" dirty="0" smtClean="0">
                <a:cs typeface="B Nazanin" panose="00000400000000000000" pitchFamily="2" charset="-78"/>
              </a:rPr>
              <a:t>T3</a:t>
            </a:r>
            <a:r>
              <a:rPr lang="fa-IR" sz="2400" dirty="0" smtClean="0">
                <a:cs typeface="B Nazanin" panose="00000400000000000000" pitchFamily="2" charset="-78"/>
              </a:rPr>
              <a:t> (دریچه </a:t>
            </a:r>
            <a:r>
              <a:rPr lang="fa-IR" sz="2400" dirty="0">
                <a:cs typeface="B Nazanin" panose="00000400000000000000" pitchFamily="2" charset="-78"/>
              </a:rPr>
              <a:t>حساس به </a:t>
            </a:r>
            <a:r>
              <a:rPr lang="fa-IR" sz="2400" dirty="0" smtClean="0">
                <a:cs typeface="B Nazanin" panose="00000400000000000000" pitchFamily="2" charset="-78"/>
              </a:rPr>
              <a:t>فشار)  </a:t>
            </a:r>
            <a:r>
              <a:rPr lang="fa-IR" sz="2400" dirty="0">
                <a:cs typeface="B Nazanin" panose="00000400000000000000" pitchFamily="2" charset="-78"/>
              </a:rPr>
              <a:t>باز می شوند. در این پمپ با هر بار رفت و برگشت پیستون 2 بار فشار سازی </a:t>
            </a:r>
            <a:r>
              <a:rPr lang="fa-IR" sz="2400" dirty="0" smtClean="0">
                <a:cs typeface="B Nazanin" panose="00000400000000000000" pitchFamily="2" charset="-78"/>
              </a:rPr>
              <a:t>صورت می گیرد.</a:t>
            </a:r>
          </a:p>
          <a:p>
            <a:pPr marL="0" indent="0" algn="r" rtl="1">
              <a:buNone/>
            </a:pPr>
            <a:r>
              <a:rPr lang="fa-IR" sz="24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 ÷</a:t>
            </a:r>
            <a:endParaRPr lang="fa-IR" sz="2400" dirty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1447" y="3674477"/>
            <a:ext cx="5227139" cy="3183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60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40045" y="119277"/>
            <a:ext cx="4191884" cy="1070695"/>
          </a:xfrm>
        </p:spPr>
        <p:txBody>
          <a:bodyPr>
            <a:normAutofit/>
          </a:bodyPr>
          <a:lstStyle/>
          <a:p>
            <a:pPr algn="r" rtl="1"/>
            <a:r>
              <a:rPr lang="fa-IR" sz="4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پمپ های آب رسانی</a:t>
            </a:r>
            <a:endParaRPr lang="en-US" sz="44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786" y="1002083"/>
            <a:ext cx="11962356" cy="5855918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28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پمپ </a:t>
            </a:r>
            <a:r>
              <a:rPr lang="fa-IR" sz="2800" dirty="0">
                <a:solidFill>
                  <a:srgbClr val="C00000"/>
                </a:solidFill>
                <a:cs typeface="B Nazanin" panose="00000400000000000000" pitchFamily="2" charset="-78"/>
              </a:rPr>
              <a:t>پلانجری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در این پمپ رفت و برگشتی به جای پیستون از یک پلانجر استفاده می شود </a:t>
            </a:r>
            <a:endParaRPr lang="fa-IR" sz="2400" dirty="0" smtClean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fa-IR" sz="2400" dirty="0" smtClean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800" dirty="0">
                <a:solidFill>
                  <a:srgbClr val="C00000"/>
                </a:solidFill>
                <a:cs typeface="B Nazanin" panose="00000400000000000000" pitchFamily="2" charset="-78"/>
              </a:rPr>
              <a:t>تفاوت پمپ پيستوني و </a:t>
            </a:r>
            <a:r>
              <a:rPr lang="fa-IR" sz="28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پلانجری </a:t>
            </a:r>
            <a:endParaRPr lang="fa-IR" sz="2800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dirty="0" smtClean="0">
                <a:solidFill>
                  <a:srgbClr val="00B0F0"/>
                </a:solidFill>
                <a:cs typeface="B Nazanin" panose="00000400000000000000" pitchFamily="2" charset="-78"/>
              </a:rPr>
              <a:t>1-</a:t>
            </a:r>
            <a:r>
              <a:rPr lang="fa-IR" sz="2400" dirty="0" smtClean="0">
                <a:cs typeface="B Nazanin" panose="00000400000000000000" pitchFamily="2" charset="-78"/>
              </a:rPr>
              <a:t> در </a:t>
            </a:r>
            <a:r>
              <a:rPr lang="fa-IR" sz="2400" dirty="0">
                <a:cs typeface="B Nazanin" panose="00000400000000000000" pitchFamily="2" charset="-78"/>
              </a:rPr>
              <a:t>پمپ پیستونی طول سر پیستون کوتاه تر از کورس پیستون در داخل </a:t>
            </a:r>
            <a:endParaRPr lang="fa-IR" sz="2400" dirty="0" smtClean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سیلندر </a:t>
            </a:r>
            <a:r>
              <a:rPr lang="fa-IR" sz="2400" dirty="0">
                <a:cs typeface="B Nazanin" panose="00000400000000000000" pitchFamily="2" charset="-78"/>
              </a:rPr>
              <a:t>میباشد در صورتی که طول </a:t>
            </a:r>
            <a:r>
              <a:rPr lang="fa-IR" sz="2400" dirty="0" smtClean="0">
                <a:cs typeface="B Nazanin" panose="00000400000000000000" pitchFamily="2" charset="-78"/>
              </a:rPr>
              <a:t>پلانجر </a:t>
            </a:r>
            <a:r>
              <a:rPr lang="fa-IR" sz="2400" dirty="0">
                <a:cs typeface="B Nazanin" panose="00000400000000000000" pitchFamily="2" charset="-78"/>
              </a:rPr>
              <a:t>بیشتر از طول کورسی است </a:t>
            </a:r>
            <a:endParaRPr lang="fa-IR" sz="2400" dirty="0" smtClean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که </a:t>
            </a:r>
            <a:r>
              <a:rPr lang="fa-IR" sz="2400" dirty="0">
                <a:cs typeface="B Nazanin" panose="00000400000000000000" pitchFamily="2" charset="-78"/>
              </a:rPr>
              <a:t>در داخل سیلندر طی </a:t>
            </a:r>
            <a:r>
              <a:rPr lang="fa-IR" sz="2400" dirty="0" smtClean="0">
                <a:cs typeface="B Nazanin" panose="00000400000000000000" pitchFamily="2" charset="-78"/>
              </a:rPr>
              <a:t>می کند. </a:t>
            </a:r>
          </a:p>
          <a:p>
            <a:pPr marL="0" indent="0" algn="r" rtl="1">
              <a:buNone/>
            </a:pPr>
            <a:r>
              <a:rPr lang="fa-IR" sz="2400" dirty="0" smtClean="0">
                <a:solidFill>
                  <a:srgbClr val="00B0F0"/>
                </a:solidFill>
                <a:cs typeface="B Nazanin" panose="00000400000000000000" pitchFamily="2" charset="-78"/>
              </a:rPr>
              <a:t>2-</a:t>
            </a:r>
            <a:r>
              <a:rPr lang="fa-IR" sz="2400" dirty="0" smtClean="0">
                <a:cs typeface="B Nazanin" panose="00000400000000000000" pitchFamily="2" charset="-78"/>
              </a:rPr>
              <a:t> جهت </a:t>
            </a:r>
            <a:r>
              <a:rPr lang="fa-IR" sz="2400" dirty="0">
                <a:cs typeface="B Nazanin" panose="00000400000000000000" pitchFamily="2" charset="-78"/>
              </a:rPr>
              <a:t>آببندی پمپ پیستونی از </a:t>
            </a:r>
            <a:r>
              <a:rPr lang="fa-IR" sz="2400" dirty="0" smtClean="0">
                <a:cs typeface="B Nazanin" panose="00000400000000000000" pitchFamily="2" charset="-78"/>
              </a:rPr>
              <a:t>رینگ </a:t>
            </a:r>
            <a:r>
              <a:rPr lang="fa-IR" sz="2400" dirty="0">
                <a:cs typeface="B Nazanin" panose="00000400000000000000" pitchFamily="2" charset="-78"/>
              </a:rPr>
              <a:t>یا حلقة آببندی که بر روی شیار </a:t>
            </a:r>
            <a:r>
              <a:rPr lang="fa-IR" sz="2400" dirty="0" smtClean="0">
                <a:cs typeface="B Nazanin" panose="00000400000000000000" pitchFamily="2" charset="-78"/>
              </a:rPr>
              <a:t>های</a:t>
            </a:r>
          </a:p>
          <a:p>
            <a:pPr marL="0" indent="0" algn="r" rtl="1"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 </a:t>
            </a:r>
            <a:r>
              <a:rPr lang="fa-IR" sz="2400" dirty="0">
                <a:cs typeface="B Nazanin" panose="00000400000000000000" pitchFamily="2" charset="-78"/>
              </a:rPr>
              <a:t>موجود در سر پیستون نصب </a:t>
            </a:r>
            <a:r>
              <a:rPr lang="fa-IR" sz="2400" dirty="0" smtClean="0">
                <a:cs typeface="B Nazanin" panose="00000400000000000000" pitchFamily="2" charset="-78"/>
              </a:rPr>
              <a:t>شده استفاده می کنند </a:t>
            </a:r>
            <a:r>
              <a:rPr lang="fa-IR" sz="2400" dirty="0">
                <a:cs typeface="B Nazanin" panose="00000400000000000000" pitchFamily="2" charset="-78"/>
              </a:rPr>
              <a:t>در حالی که در پمپ </a:t>
            </a:r>
            <a:endParaRPr lang="fa-IR" sz="2400" dirty="0" smtClean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پلانجری </a:t>
            </a:r>
            <a:r>
              <a:rPr lang="fa-IR" sz="2400" dirty="0">
                <a:cs typeface="B Nazanin" panose="00000400000000000000" pitchFamily="2" charset="-78"/>
              </a:rPr>
              <a:t>این رینگ بر روی </a:t>
            </a:r>
            <a:r>
              <a:rPr lang="fa-IR" sz="2400" dirty="0" smtClean="0">
                <a:cs typeface="B Nazanin" panose="00000400000000000000" pitchFamily="2" charset="-78"/>
              </a:rPr>
              <a:t>سیلندر نصب </a:t>
            </a:r>
            <a:r>
              <a:rPr lang="fa-IR" sz="2400" dirty="0">
                <a:cs typeface="B Nazanin" panose="00000400000000000000" pitchFamily="2" charset="-78"/>
              </a:rPr>
              <a:t>شده و ثابت است.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786" y="1189972"/>
            <a:ext cx="4534422" cy="5615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305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/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46323" y="172159"/>
            <a:ext cx="7258290" cy="1118022"/>
          </a:xfrm>
        </p:spPr>
        <p:txBody>
          <a:bodyPr>
            <a:normAutofit fontScale="90000"/>
          </a:bodyPr>
          <a:lstStyle/>
          <a:p>
            <a:pPr algn="r" rtl="1"/>
            <a:r>
              <a:rPr lang="fa-IR" sz="4000" b="1" dirty="0">
                <a:solidFill>
                  <a:srgbClr val="FF0000"/>
                </a:solidFill>
                <a:cs typeface="B Nazanin" panose="00000400000000000000" pitchFamily="2" charset="-78"/>
              </a:rPr>
              <a:t>تأسيسات بهداشتي </a:t>
            </a:r>
            <a:r>
              <a:rPr lang="fa-IR" sz="40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ساختمان </a:t>
            </a:r>
            <a:r>
              <a:rPr lang="fa-IR" sz="4000" b="1" dirty="0" smtClean="0">
                <a:solidFill>
                  <a:srgbClr val="0070C0"/>
                </a:solidFill>
                <a:cs typeface="B Nazanin" panose="00000400000000000000" pitchFamily="2" charset="-78"/>
              </a:rPr>
              <a:t>(آب مصرفی)</a:t>
            </a:r>
            <a:endParaRPr lang="en-US" sz="4000" b="1" dirty="0">
              <a:solidFill>
                <a:srgbClr val="0070C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7995" y="989556"/>
            <a:ext cx="11954005" cy="5868445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28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 استفاده </a:t>
            </a:r>
            <a:r>
              <a:rPr lang="fa-IR" sz="2800" dirty="0">
                <a:solidFill>
                  <a:srgbClr val="C00000"/>
                </a:solidFill>
                <a:cs typeface="B Nazanin" panose="00000400000000000000" pitchFamily="2" charset="-78"/>
              </a:rPr>
              <a:t>از آب شهری </a:t>
            </a:r>
            <a:r>
              <a:rPr lang="fa-IR" sz="28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لوله</a:t>
            </a:r>
            <a:r>
              <a:rPr lang="en-US" sz="28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 </a:t>
            </a:r>
            <a:r>
              <a:rPr lang="fa-IR" sz="28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كشي شده</a:t>
            </a:r>
            <a:endParaRPr lang="en-US" sz="2800" dirty="0" smtClean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در حال حاضر در بسیاری از شهرها 30-35 درصد آب مصرفی را آب سالم چاه ها تشکیل می </a:t>
            </a:r>
            <a:r>
              <a:rPr lang="fa-IR" sz="2400" dirty="0" smtClean="0">
                <a:cs typeface="B Nazanin" panose="00000400000000000000" pitchFamily="2" charset="-78"/>
              </a:rPr>
              <a:t>دهند.</a:t>
            </a:r>
          </a:p>
          <a:p>
            <a:pPr marL="0" indent="0" algn="r" rtl="1"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سازمان آب ، آب </a:t>
            </a:r>
            <a:r>
              <a:rPr lang="fa-IR" sz="2400" dirty="0">
                <a:cs typeface="B Nazanin" panose="00000400000000000000" pitchFamily="2" charset="-78"/>
              </a:rPr>
              <a:t>سالم را با فشار مناسب در سطح شهر توزیع </a:t>
            </a:r>
            <a:r>
              <a:rPr lang="fa-IR" sz="2400" dirty="0" smtClean="0">
                <a:cs typeface="B Nazanin" panose="00000400000000000000" pitchFamily="2" charset="-78"/>
              </a:rPr>
              <a:t>می کند </a:t>
            </a:r>
            <a:r>
              <a:rPr lang="fa-IR" sz="2400" dirty="0">
                <a:cs typeface="B Nazanin" panose="00000400000000000000" pitchFamily="2" charset="-78"/>
              </a:rPr>
              <a:t>فشار لوله اصلی آب </a:t>
            </a:r>
            <a:r>
              <a:rPr lang="fa-IR" sz="2400" dirty="0" smtClean="0">
                <a:cs typeface="B Nazanin" panose="00000400000000000000" pitchFamily="2" charset="-78"/>
              </a:rPr>
              <a:t>شهر </a:t>
            </a:r>
            <a:r>
              <a:rPr lang="fa-IR" sz="2400" dirty="0">
                <a:cs typeface="B Nazanin" panose="00000400000000000000" pitchFamily="2" charset="-78"/>
              </a:rPr>
              <a:t>4-6 اتمسفر است </a:t>
            </a:r>
            <a:r>
              <a:rPr lang="fa-IR" sz="2400" dirty="0" smtClean="0">
                <a:cs typeface="B Nazanin" panose="00000400000000000000" pitchFamily="2" charset="-78"/>
              </a:rPr>
              <a:t>.</a:t>
            </a:r>
          </a:p>
          <a:p>
            <a:pPr marL="0" indent="0" algn="r" rtl="1"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شب ها </a:t>
            </a:r>
            <a:r>
              <a:rPr lang="fa-IR" sz="2400" dirty="0">
                <a:cs typeface="B Nazanin" panose="00000400000000000000" pitchFamily="2" charset="-78"/>
              </a:rPr>
              <a:t>که مصرف کمتر </a:t>
            </a:r>
            <a:r>
              <a:rPr lang="fa-IR" sz="2400" dirty="0" smtClean="0">
                <a:cs typeface="B Nazanin" panose="00000400000000000000" pitchFamily="2" charset="-78"/>
              </a:rPr>
              <a:t>می شود </a:t>
            </a:r>
            <a:r>
              <a:rPr lang="fa-IR" sz="2400" dirty="0">
                <a:cs typeface="B Nazanin" panose="00000400000000000000" pitchFamily="2" charset="-78"/>
              </a:rPr>
              <a:t>فشار افزایش و در روزها که مصرف آب بیشتر </a:t>
            </a:r>
            <a:r>
              <a:rPr lang="fa-IR" sz="2400" dirty="0" smtClean="0">
                <a:cs typeface="B Nazanin" panose="00000400000000000000" pitchFamily="2" charset="-78"/>
              </a:rPr>
              <a:t>می شود </a:t>
            </a:r>
            <a:r>
              <a:rPr lang="fa-IR" sz="2400" dirty="0">
                <a:cs typeface="B Nazanin" panose="00000400000000000000" pitchFamily="2" charset="-78"/>
              </a:rPr>
              <a:t>فشار کاهش </a:t>
            </a:r>
            <a:r>
              <a:rPr lang="fa-IR" sz="2400" dirty="0" smtClean="0">
                <a:cs typeface="B Nazanin" panose="00000400000000000000" pitchFamily="2" charset="-78"/>
              </a:rPr>
              <a:t>می یابد.</a:t>
            </a:r>
          </a:p>
          <a:p>
            <a:pPr marL="0" indent="0" algn="r" rtl="1">
              <a:buNone/>
            </a:pPr>
            <a:r>
              <a:rPr lang="fa-IR" sz="2400" dirty="0" smtClean="0">
                <a:solidFill>
                  <a:srgbClr val="0070C0"/>
                </a:solidFill>
                <a:cs typeface="B Nazanin" panose="00000400000000000000" pitchFamily="2" charset="-78"/>
              </a:rPr>
              <a:t>نکته</a:t>
            </a:r>
            <a:r>
              <a:rPr lang="fa-IR" sz="2400" dirty="0">
                <a:cs typeface="B Nazanin" panose="00000400000000000000" pitchFamily="2" charset="-78"/>
              </a:rPr>
              <a:t>: </a:t>
            </a:r>
            <a:r>
              <a:rPr lang="fa-IR" sz="2400" dirty="0" smtClean="0">
                <a:cs typeface="B Nazanin" panose="00000400000000000000" pitchFamily="2" charset="-78"/>
              </a:rPr>
              <a:t>فشار یک اتمسفر برای </a:t>
            </a:r>
            <a:r>
              <a:rPr lang="fa-IR" sz="2400" dirty="0">
                <a:cs typeface="B Nazanin" panose="00000400000000000000" pitchFamily="2" charset="-78"/>
              </a:rPr>
              <a:t>آب یعنی تحت این فشار آب در لوله تا </a:t>
            </a:r>
            <a:r>
              <a:rPr lang="fa-IR" sz="2400" dirty="0" smtClean="0">
                <a:cs typeface="B Nazanin" panose="00000400000000000000" pitchFamily="2" charset="-78"/>
              </a:rPr>
              <a:t>10  </a:t>
            </a:r>
            <a:r>
              <a:rPr lang="fa-IR" sz="2400" dirty="0">
                <a:cs typeface="B Nazanin" panose="00000400000000000000" pitchFamily="2" charset="-78"/>
              </a:rPr>
              <a:t>متر بالا </a:t>
            </a:r>
            <a:r>
              <a:rPr lang="fa-IR" sz="2400" dirty="0" smtClean="0">
                <a:cs typeface="B Nazanin" panose="00000400000000000000" pitchFamily="2" charset="-78"/>
              </a:rPr>
              <a:t>می رود.</a:t>
            </a:r>
          </a:p>
          <a:p>
            <a:pPr marL="0" indent="0" algn="r" rtl="1">
              <a:buNone/>
            </a:pPr>
            <a:endParaRPr lang="fa-IR" sz="2400" dirty="0" smtClean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در برخی مکان ها آب توزیع شده دارای املاح کلسیم و منیزیم </a:t>
            </a:r>
            <a:r>
              <a:rPr lang="fa-IR" sz="2400" dirty="0" smtClean="0">
                <a:cs typeface="B Nazanin" panose="00000400000000000000" pitchFamily="2" charset="-78"/>
              </a:rPr>
              <a:t>می باشند </a:t>
            </a:r>
            <a:r>
              <a:rPr lang="fa-IR" sz="2400" dirty="0">
                <a:cs typeface="B Nazanin" panose="00000400000000000000" pitchFamily="2" charset="-78"/>
              </a:rPr>
              <a:t>که به این آب، </a:t>
            </a:r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آب سخت </a:t>
            </a:r>
            <a:r>
              <a:rPr lang="fa-IR" sz="2400" dirty="0" smtClean="0">
                <a:cs typeface="B Nazanin" panose="00000400000000000000" pitchFamily="2" charset="-78"/>
              </a:rPr>
              <a:t>می گویند.</a:t>
            </a:r>
          </a:p>
          <a:p>
            <a:pPr marL="0" indent="0" algn="r" rtl="1"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 آب سخت </a:t>
            </a:r>
            <a:r>
              <a:rPr lang="fa-IR" sz="2400" dirty="0">
                <a:cs typeface="B Nazanin" panose="00000400000000000000" pitchFamily="2" charset="-78"/>
              </a:rPr>
              <a:t>ممکن است برای مصرف روزانه شرب مشکلاتی به همراه نداشته باشد و برای استفاده آب شرب مجاز </a:t>
            </a:r>
            <a:r>
              <a:rPr lang="fa-IR" sz="2400" dirty="0" smtClean="0">
                <a:cs typeface="B Nazanin" panose="00000400000000000000" pitchFamily="2" charset="-78"/>
              </a:rPr>
              <a:t>باشد، </a:t>
            </a:r>
            <a:endParaRPr lang="fa-IR" sz="2400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ولی برای استفاده در </a:t>
            </a:r>
            <a:r>
              <a:rPr lang="fa-IR" sz="2400" dirty="0">
                <a:solidFill>
                  <a:srgbClr val="FF0000"/>
                </a:solidFill>
                <a:cs typeface="B Nazanin" panose="00000400000000000000" pitchFamily="2" charset="-78"/>
              </a:rPr>
              <a:t>تجهیزات گرمایش و تهویه مطبوع مشکلاتی</a:t>
            </a:r>
            <a:r>
              <a:rPr lang="fa-IR" sz="2400" dirty="0">
                <a:cs typeface="B Nazanin" panose="00000400000000000000" pitchFamily="2" charset="-78"/>
              </a:rPr>
              <a:t> را به وجود خواهد آورد از آنجایی که کلسیم و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منیزیم سختی پایدار محسوب </a:t>
            </a:r>
            <a:r>
              <a:rPr lang="fa-IR" sz="2400" dirty="0" smtClean="0">
                <a:cs typeface="B Nazanin" panose="00000400000000000000" pitchFamily="2" charset="-78"/>
              </a:rPr>
              <a:t>می شوند</a:t>
            </a:r>
            <a:r>
              <a:rPr lang="fa-IR" sz="2400" dirty="0">
                <a:cs typeface="B Nazanin" panose="00000400000000000000" pitchFamily="2" charset="-78"/>
              </a:rPr>
              <a:t>، در </a:t>
            </a:r>
            <a:r>
              <a:rPr lang="fa-IR" sz="2400" dirty="0" smtClean="0">
                <a:cs typeface="B Nazanin" panose="00000400000000000000" pitchFamily="2" charset="-78"/>
              </a:rPr>
              <a:t>لوله ها </a:t>
            </a:r>
            <a:r>
              <a:rPr lang="fa-IR" sz="2400" dirty="0">
                <a:cs typeface="B Nazanin" panose="00000400000000000000" pitchFamily="2" charset="-78"/>
              </a:rPr>
              <a:t>و اجزای </a:t>
            </a:r>
            <a:r>
              <a:rPr lang="fa-IR" sz="2400" dirty="0">
                <a:solidFill>
                  <a:srgbClr val="FF0000"/>
                </a:solidFill>
                <a:cs typeface="B Nazanin" panose="00000400000000000000" pitchFamily="2" charset="-78"/>
              </a:rPr>
              <a:t>تجهیزات رسوب کرده </a:t>
            </a:r>
            <a:r>
              <a:rPr lang="fa-IR" sz="2400" dirty="0">
                <a:cs typeface="B Nazanin" panose="00000400000000000000" pitchFamily="2" charset="-78"/>
              </a:rPr>
              <a:t>و موجب </a:t>
            </a:r>
            <a:r>
              <a:rPr lang="fa-IR" sz="2400" dirty="0">
                <a:solidFill>
                  <a:srgbClr val="FF0000"/>
                </a:solidFill>
                <a:cs typeface="B Nazanin" panose="00000400000000000000" pitchFamily="2" charset="-78"/>
              </a:rPr>
              <a:t>کاهش انتقال حرارت </a:t>
            </a:r>
            <a:r>
              <a:rPr lang="fa-IR" sz="2400" dirty="0" smtClean="0">
                <a:cs typeface="B Nazanin" panose="00000400000000000000" pitchFamily="2" charset="-78"/>
              </a:rPr>
              <a:t>و </a:t>
            </a:r>
            <a:r>
              <a:rPr lang="fa-IR" sz="2400" dirty="0" smtClean="0">
                <a:solidFill>
                  <a:srgbClr val="FF0000"/>
                </a:solidFill>
                <a:cs typeface="B Nazanin" panose="00000400000000000000" pitchFamily="2" charset="-78"/>
              </a:rPr>
              <a:t>افزایش </a:t>
            </a:r>
            <a:r>
              <a:rPr lang="fa-IR" sz="2400" dirty="0">
                <a:solidFill>
                  <a:srgbClr val="FF0000"/>
                </a:solidFill>
                <a:cs typeface="B Nazanin" panose="00000400000000000000" pitchFamily="2" charset="-78"/>
              </a:rPr>
              <a:t>خوردگی </a:t>
            </a:r>
            <a:r>
              <a:rPr lang="fa-IR" sz="2400" dirty="0">
                <a:cs typeface="B Nazanin" panose="00000400000000000000" pitchFamily="2" charset="-78"/>
              </a:rPr>
              <a:t>خواهد شد.</a:t>
            </a:r>
          </a:p>
          <a:p>
            <a:pPr marL="0" indent="0" algn="r" rtl="1">
              <a:buNone/>
            </a:pPr>
            <a:endParaRPr lang="en-US" sz="2800" dirty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4832" y="3154318"/>
            <a:ext cx="1763705" cy="76946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995" y="2855983"/>
            <a:ext cx="2084742" cy="1067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2616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/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46741" y="172159"/>
            <a:ext cx="7057872" cy="1017813"/>
          </a:xfrm>
        </p:spPr>
        <p:txBody>
          <a:bodyPr>
            <a:normAutofit fontScale="90000"/>
          </a:bodyPr>
          <a:lstStyle/>
          <a:p>
            <a:pPr algn="r" rtl="1"/>
            <a:r>
              <a:rPr lang="fa-IR" sz="4000" b="1" dirty="0">
                <a:solidFill>
                  <a:srgbClr val="FF0000"/>
                </a:solidFill>
                <a:cs typeface="B Nazanin" panose="00000400000000000000" pitchFamily="2" charset="-78"/>
              </a:rPr>
              <a:t>تأسيسات بهداشتي ساختمان </a:t>
            </a:r>
            <a:r>
              <a:rPr lang="fa-IR" sz="4000" b="1" dirty="0">
                <a:solidFill>
                  <a:srgbClr val="0070C0"/>
                </a:solidFill>
                <a:cs typeface="B Nazanin" panose="00000400000000000000" pitchFamily="2" charset="-78"/>
              </a:rPr>
              <a:t>(آب مصرفی)</a:t>
            </a:r>
            <a:endParaRPr lang="en-US" sz="40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7995" y="989556"/>
            <a:ext cx="11954005" cy="5868445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28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 راهکار جلوگیری از سختی آب</a:t>
            </a:r>
          </a:p>
          <a:p>
            <a:pPr marL="0" indent="0" algn="r" rtl="1">
              <a:buNone/>
            </a:pPr>
            <a:r>
              <a:rPr lang="fa-IR" sz="2800" dirty="0" smtClean="0">
                <a:cs typeface="B Nazanin" panose="00000400000000000000" pitchFamily="2" charset="-78"/>
              </a:rPr>
              <a:t>جهت </a:t>
            </a:r>
            <a:r>
              <a:rPr lang="fa-IR" sz="2800" dirty="0">
                <a:cs typeface="B Nazanin" panose="00000400000000000000" pitchFamily="2" charset="-78"/>
              </a:rPr>
              <a:t>جلوگیری از آسیب دیدن تجهیزات از </a:t>
            </a:r>
            <a:r>
              <a:rPr lang="fa-IR" sz="2800" dirty="0" smtClean="0">
                <a:cs typeface="B Nazanin" panose="00000400000000000000" pitchFamily="2" charset="-78"/>
              </a:rPr>
              <a:t>سختی گیر </a:t>
            </a:r>
            <a:r>
              <a:rPr lang="fa-IR" sz="2800" dirty="0">
                <a:cs typeface="B Nazanin" panose="00000400000000000000" pitchFamily="2" charset="-78"/>
              </a:rPr>
              <a:t>استفاده </a:t>
            </a:r>
            <a:r>
              <a:rPr lang="fa-IR" sz="2800" dirty="0" smtClean="0">
                <a:cs typeface="B Nazanin" panose="00000400000000000000" pitchFamily="2" charset="-78"/>
              </a:rPr>
              <a:t>می کنند </a:t>
            </a:r>
            <a:r>
              <a:rPr lang="fa-IR" sz="2800" dirty="0">
                <a:cs typeface="B Nazanin" panose="00000400000000000000" pitchFamily="2" charset="-78"/>
              </a:rPr>
              <a:t>و به اصطلاح </a:t>
            </a:r>
            <a:r>
              <a:rPr lang="fa-IR" sz="2800" dirty="0">
                <a:solidFill>
                  <a:srgbClr val="FFC000"/>
                </a:solidFill>
                <a:cs typeface="B Nazanin" panose="00000400000000000000" pitchFamily="2" charset="-78"/>
              </a:rPr>
              <a:t>آب را </a:t>
            </a:r>
            <a:r>
              <a:rPr lang="fa-IR" sz="2800" dirty="0" smtClean="0">
                <a:solidFill>
                  <a:srgbClr val="FFC000"/>
                </a:solidFill>
                <a:cs typeface="B Nazanin" panose="00000400000000000000" pitchFamily="2" charset="-78"/>
              </a:rPr>
              <a:t>نرم </a:t>
            </a:r>
            <a:r>
              <a:rPr lang="fa-IR" sz="2800" dirty="0" smtClean="0">
                <a:cs typeface="B Nazanin" panose="00000400000000000000" pitchFamily="2" charset="-78"/>
              </a:rPr>
              <a:t>می کنند.</a:t>
            </a:r>
          </a:p>
          <a:p>
            <a:pPr marL="0" indent="0" algn="r" rtl="1">
              <a:buNone/>
            </a:pPr>
            <a:endParaRPr lang="fa-IR" sz="2800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سختی گیرها </a:t>
            </a:r>
            <a:r>
              <a:rPr lang="fa-IR" sz="2400" dirty="0">
                <a:solidFill>
                  <a:srgbClr val="00B0F0"/>
                </a:solidFill>
                <a:cs typeface="B Nazanin" panose="00000400000000000000" pitchFamily="2" charset="-78"/>
              </a:rPr>
              <a:t>حاوی رزین سدیم </a:t>
            </a:r>
            <a:r>
              <a:rPr lang="fa-IR" sz="2400" dirty="0">
                <a:cs typeface="B Nazanin" panose="00000400000000000000" pitchFamily="2" charset="-78"/>
              </a:rPr>
              <a:t>هستند و در اثر گذر آب حاوی کلسیم و منیزیم در آنها نوعی تعویض </a:t>
            </a:r>
            <a:r>
              <a:rPr lang="fa-IR" sz="2400" dirty="0" smtClean="0">
                <a:cs typeface="B Nazanin" panose="00000400000000000000" pitchFamily="2" charset="-78"/>
              </a:rPr>
              <a:t>یونی صورت </a:t>
            </a:r>
            <a:r>
              <a:rPr lang="fa-IR" sz="2400" dirty="0">
                <a:cs typeface="B Nazanin" panose="00000400000000000000" pitchFamily="2" charset="-78"/>
              </a:rPr>
              <a:t>گرفته و جای خود را به سدیم </a:t>
            </a:r>
            <a:r>
              <a:rPr lang="fa-IR" sz="2400" dirty="0" smtClean="0">
                <a:cs typeface="B Nazanin" panose="00000400000000000000" pitchFamily="2" charset="-78"/>
              </a:rPr>
              <a:t>می دهند ( یونهای </a:t>
            </a:r>
            <a:r>
              <a:rPr lang="fa-IR" sz="2400" dirty="0">
                <a:cs typeface="B Nazanin" panose="00000400000000000000" pitchFamily="2" charset="-78"/>
              </a:rPr>
              <a:t>سدیم جای یونهای منیزیم و کلسیم را </a:t>
            </a:r>
            <a:r>
              <a:rPr lang="fa-IR" sz="2400" dirty="0" smtClean="0">
                <a:cs typeface="B Nazanin" panose="00000400000000000000" pitchFamily="2" charset="-78"/>
              </a:rPr>
              <a:t>می گیرد) </a:t>
            </a:r>
            <a:r>
              <a:rPr lang="fa-IR" sz="2400" dirty="0">
                <a:cs typeface="B Nazanin" panose="00000400000000000000" pitchFamily="2" charset="-78"/>
              </a:rPr>
              <a:t>و </a:t>
            </a:r>
            <a:r>
              <a:rPr lang="fa-IR" sz="2400" dirty="0" smtClean="0">
                <a:cs typeface="B Nazanin" panose="00000400000000000000" pitchFamily="2" charset="-78"/>
              </a:rPr>
              <a:t>در این </a:t>
            </a:r>
            <a:r>
              <a:rPr lang="fa-IR" sz="2400" dirty="0">
                <a:cs typeface="B Nazanin" panose="00000400000000000000" pitchFamily="2" charset="-78"/>
              </a:rPr>
              <a:t>حالت </a:t>
            </a:r>
            <a:r>
              <a:rPr lang="fa-IR" sz="2400" dirty="0" smtClean="0">
                <a:cs typeface="B Nazanin" panose="00000400000000000000" pitchFamily="2" charset="-78"/>
              </a:rPr>
              <a:t>می گویند </a:t>
            </a:r>
            <a:r>
              <a:rPr lang="fa-IR" sz="2400" dirty="0">
                <a:cs typeface="B Nazanin" panose="00000400000000000000" pitchFamily="2" charset="-78"/>
              </a:rPr>
              <a:t>اصطلاحاً آب نرم شده است، </a:t>
            </a:r>
            <a:endParaRPr lang="fa-IR" sz="2400" dirty="0" smtClean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fa-IR" sz="2400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پس </a:t>
            </a:r>
            <a:r>
              <a:rPr lang="fa-IR" sz="2400" dirty="0" smtClean="0">
                <a:cs typeface="B Nazanin" panose="00000400000000000000" pitchFamily="2" charset="-78"/>
              </a:rPr>
              <a:t>از </a:t>
            </a:r>
            <a:r>
              <a:rPr lang="fa-IR" sz="2400" dirty="0">
                <a:cs typeface="B Nazanin" panose="00000400000000000000" pitchFamily="2" charset="-78"/>
              </a:rPr>
              <a:t>اشباع رزین </a:t>
            </a:r>
            <a:r>
              <a:rPr lang="fa-IR" sz="2400" dirty="0" smtClean="0">
                <a:cs typeface="B Nazanin" panose="00000400000000000000" pitchFamily="2" charset="-78"/>
              </a:rPr>
              <a:t>سختی گیر</a:t>
            </a:r>
            <a:r>
              <a:rPr lang="fa-IR" sz="2400" dirty="0">
                <a:cs typeface="B Nazanin" panose="00000400000000000000" pitchFamily="2" charset="-78"/>
              </a:rPr>
              <a:t>، </a:t>
            </a:r>
            <a:r>
              <a:rPr lang="fa-IR" sz="2400" dirty="0">
                <a:solidFill>
                  <a:srgbClr val="92D050"/>
                </a:solidFill>
                <a:cs typeface="B Nazanin" panose="00000400000000000000" pitchFamily="2" charset="-78"/>
              </a:rPr>
              <a:t>رزین با آب نمک </a:t>
            </a:r>
            <a:r>
              <a:rPr lang="fa-IR" sz="2400" dirty="0">
                <a:cs typeface="B Nazanin" panose="00000400000000000000" pitchFamily="2" charset="-78"/>
              </a:rPr>
              <a:t>که منبع غنی سدیم است شستشو و مجددا احیا </a:t>
            </a:r>
            <a:r>
              <a:rPr lang="fa-IR" sz="2400" dirty="0" smtClean="0">
                <a:cs typeface="B Nazanin" panose="00000400000000000000" pitchFamily="2" charset="-78"/>
              </a:rPr>
              <a:t>می شود.</a:t>
            </a:r>
          </a:p>
          <a:p>
            <a:pPr marL="0" indent="0" algn="r" rtl="1">
              <a:buNone/>
            </a:pPr>
            <a:r>
              <a:rPr lang="fa-IR" sz="2800" dirty="0" smtClean="0">
                <a:cs typeface="B Nazanin" panose="00000400000000000000" pitchFamily="2" charset="-78"/>
              </a:rPr>
              <a:t>نکته:</a:t>
            </a:r>
            <a:r>
              <a:rPr lang="fa-IR" sz="2400" dirty="0" smtClean="0">
                <a:cs typeface="B Nazanin" panose="00000400000000000000" pitchFamily="2" charset="-78"/>
              </a:rPr>
              <a:t>یون </a:t>
            </a:r>
            <a:r>
              <a:rPr lang="fa-IR" sz="2400" dirty="0">
                <a:cs typeface="B Nazanin" panose="00000400000000000000" pitchFamily="2" charset="-78"/>
              </a:rPr>
              <a:t>سدیم سختی پایدار محسوب نمی شود و در اثر دمای بالا </a:t>
            </a:r>
            <a:r>
              <a:rPr lang="fa-IR" sz="2400" dirty="0" smtClean="0">
                <a:cs typeface="B Nazanin" panose="00000400000000000000" pitchFamily="2" charset="-78"/>
              </a:rPr>
              <a:t>یاتبخیر </a:t>
            </a:r>
            <a:r>
              <a:rPr lang="fa-IR" sz="2400" dirty="0">
                <a:cs typeface="B Nazanin" panose="00000400000000000000" pitchFamily="2" charset="-78"/>
              </a:rPr>
              <a:t>زیاد بر جداره ی لوله ها و تجهیزات رسوب نمی کند.</a:t>
            </a:r>
          </a:p>
          <a:p>
            <a:pPr marL="0" indent="0" algn="r" rtl="1">
              <a:buNone/>
            </a:pPr>
            <a:endParaRPr lang="en-US" sz="2800" dirty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7613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/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46741" y="172159"/>
            <a:ext cx="7057872" cy="1017813"/>
          </a:xfrm>
        </p:spPr>
        <p:txBody>
          <a:bodyPr>
            <a:normAutofit fontScale="90000"/>
          </a:bodyPr>
          <a:lstStyle/>
          <a:p>
            <a:pPr algn="r" rtl="1"/>
            <a:r>
              <a:rPr lang="fa-IR" sz="4000" b="1" dirty="0">
                <a:solidFill>
                  <a:srgbClr val="FF0000"/>
                </a:solidFill>
                <a:cs typeface="B Nazanin" panose="00000400000000000000" pitchFamily="2" charset="-78"/>
              </a:rPr>
              <a:t>تأسيسات بهداشتي ساختمان </a:t>
            </a:r>
            <a:r>
              <a:rPr lang="fa-IR" sz="4000" b="1" dirty="0">
                <a:solidFill>
                  <a:srgbClr val="0070C0"/>
                </a:solidFill>
                <a:cs typeface="B Nazanin" panose="00000400000000000000" pitchFamily="2" charset="-78"/>
              </a:rPr>
              <a:t>(آب مصرفی)</a:t>
            </a:r>
            <a:endParaRPr lang="en-US" sz="40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7995" y="989556"/>
            <a:ext cx="11954005" cy="5868445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2800" dirty="0">
                <a:solidFill>
                  <a:srgbClr val="C00000"/>
                </a:solidFill>
                <a:cs typeface="B Nazanin" panose="00000400000000000000" pitchFamily="2" charset="-78"/>
              </a:rPr>
              <a:t> استفاده از آب شهری لوله</a:t>
            </a:r>
            <a:r>
              <a:rPr lang="en-US" sz="2800" dirty="0">
                <a:solidFill>
                  <a:srgbClr val="C00000"/>
                </a:solidFill>
                <a:cs typeface="B Nazanin" panose="00000400000000000000" pitchFamily="2" charset="-78"/>
              </a:rPr>
              <a:t> </a:t>
            </a:r>
            <a:r>
              <a:rPr lang="fa-IR" sz="2800" dirty="0">
                <a:solidFill>
                  <a:srgbClr val="C00000"/>
                </a:solidFill>
                <a:cs typeface="B Nazanin" panose="00000400000000000000" pitchFamily="2" charset="-78"/>
              </a:rPr>
              <a:t>كشي شده</a:t>
            </a:r>
            <a:endParaRPr lang="en-US" sz="2800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en-US" sz="2800" dirty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6795" y="1516684"/>
            <a:ext cx="8480120" cy="5341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84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4270</TotalTime>
  <Words>5898</Words>
  <Application>Microsoft Office PowerPoint</Application>
  <PresentationFormat>Widescreen</PresentationFormat>
  <Paragraphs>471</Paragraphs>
  <Slides>63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63</vt:i4>
      </vt:variant>
    </vt:vector>
  </HeadingPairs>
  <TitlesOfParts>
    <vt:vector size="72" baseType="lpstr">
      <vt:lpstr>Arial</vt:lpstr>
      <vt:lpstr>B Nazanin</vt:lpstr>
      <vt:lpstr>Century Gothic</vt:lpstr>
      <vt:lpstr>Courier New</vt:lpstr>
      <vt:lpstr>MV Boli</vt:lpstr>
      <vt:lpstr>Tahoma</vt:lpstr>
      <vt:lpstr>Wingdings</vt:lpstr>
      <vt:lpstr>Wingdings 3</vt:lpstr>
      <vt:lpstr>Wisp</vt:lpstr>
      <vt:lpstr>PowerPoint Presentation</vt:lpstr>
      <vt:lpstr>منابع</vt:lpstr>
      <vt:lpstr>پيشگفتار</vt:lpstr>
      <vt:lpstr>پيشگفتار</vt:lpstr>
      <vt:lpstr>تأسيسات بهداشتي ساختمان</vt:lpstr>
      <vt:lpstr>تأسيسات بهداشتي ساختمان</vt:lpstr>
      <vt:lpstr>تأسيسات بهداشتي ساختمان (آب مصرفی)</vt:lpstr>
      <vt:lpstr>تأسيسات بهداشتي ساختمان (آب مصرفی)</vt:lpstr>
      <vt:lpstr>تأسيسات بهداشتي ساختمان (آب مصرفی)</vt:lpstr>
      <vt:lpstr>تأسيسات بهداشتي ساختمان (آب مصرفی)</vt:lpstr>
      <vt:lpstr>تأسيسات بهداشتي ساختمان (آب مصرفی)</vt:lpstr>
      <vt:lpstr>تأسيسات بهداشتي ساختمان (آب مصرفی)</vt:lpstr>
      <vt:lpstr>تأسيسات بهداشتي ساختمان (آب مصرفی)</vt:lpstr>
      <vt:lpstr>تأسيسات بهداشتي ساختمان (آب مصرفی)</vt:lpstr>
      <vt:lpstr>تأسيسات بهداشتي ساختمان (آب مصرفی)</vt:lpstr>
      <vt:lpstr>فاضلاب</vt:lpstr>
      <vt:lpstr>انواع فاضلاب</vt:lpstr>
      <vt:lpstr>انواع فاضلاب</vt:lpstr>
      <vt:lpstr>ضرورت جمع آوری فاضلاب</vt:lpstr>
      <vt:lpstr>مهم ترين علل ضرورت جمع آوری و تصفيه فاضلاب </vt:lpstr>
      <vt:lpstr>محدودیت های جمع آوری فاضلاب</vt:lpstr>
      <vt:lpstr>جمع آوری فاضلاب خانگی</vt:lpstr>
      <vt:lpstr>جمع آوری فاضلاب خانگی</vt:lpstr>
      <vt:lpstr>جمع آوری فاضلاب خانگی</vt:lpstr>
      <vt:lpstr>اجزای اصلی سيستم جمع آوری فاضلاب خانگی</vt:lpstr>
      <vt:lpstr>ضرورت نصب سيفون</vt:lpstr>
      <vt:lpstr>ضرورت نصب هواكش (لوله هواكش)</vt:lpstr>
      <vt:lpstr>معایب اتصال لوله اصلی قائم فاضلاب و لوله هواکش به لوله آب باران</vt:lpstr>
      <vt:lpstr>انواع شبکه های جمع آوری فاضلاب خانگی</vt:lpstr>
      <vt:lpstr>انواع شبکه های جمع آوری فاضلاب خانگی</vt:lpstr>
      <vt:lpstr>شبکه جمع آوری فاضلاب با هواکش انفرادی</vt:lpstr>
      <vt:lpstr> شبکه جمع آوری فاضلاب با هواکش مداری</vt:lpstr>
      <vt:lpstr> شبکه جمع آوری فاضلاب با هواکش مداری و انفرادی</vt:lpstr>
      <vt:lpstr>جمع آوری آ ب های سطحی (باران)</vt:lpstr>
      <vt:lpstr>روش های دفع فاضلاب</vt:lpstr>
      <vt:lpstr>روش های دفع فاضلاب</vt:lpstr>
      <vt:lpstr>روش های دفع فاضلاب</vt:lpstr>
      <vt:lpstr>روش های دفع فاضلاب</vt:lpstr>
      <vt:lpstr>روش های دفع فاضلاب</vt:lpstr>
      <vt:lpstr>روش های دفع فاضلاب</vt:lpstr>
      <vt:lpstr>روش های دفع فاضلاب</vt:lpstr>
      <vt:lpstr>پمپ ها</vt:lpstr>
      <vt:lpstr>پمپ ها</vt:lpstr>
      <vt:lpstr>پمپ ها</vt:lpstr>
      <vt:lpstr>پمپ های آب رسانی</vt:lpstr>
      <vt:lpstr>پمپ های آب رسانی</vt:lpstr>
      <vt:lpstr>پمپ های آب رسانی</vt:lpstr>
      <vt:lpstr>پمپ های آب رسانی</vt:lpstr>
      <vt:lpstr>پمپ های آب رسانی</vt:lpstr>
      <vt:lpstr>پمپ های آب رسانی</vt:lpstr>
      <vt:lpstr>پمپ های آب رسانی</vt:lpstr>
      <vt:lpstr>پمپ های آب رسانی</vt:lpstr>
      <vt:lpstr>پمپ های آب رسانی</vt:lpstr>
      <vt:lpstr>پمپ های آب رسانی</vt:lpstr>
      <vt:lpstr>پمپ های آب رسانی</vt:lpstr>
      <vt:lpstr>پمپ های آب رسانی</vt:lpstr>
      <vt:lpstr>پمپ های آب رسانی</vt:lpstr>
      <vt:lpstr>پمپ های آب رسانی</vt:lpstr>
      <vt:lpstr>پمپ های آب رسانی</vt:lpstr>
      <vt:lpstr>پمپ های آب رسانی</vt:lpstr>
      <vt:lpstr>پمپ های آب رسانی</vt:lpstr>
      <vt:lpstr>پمپ های آب رسانی</vt:lpstr>
      <vt:lpstr>پمپ های آب رسانی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تعریف روسازی:    روسازی راه ساز ه ای است که برروی آخرین لایه متراکم شده خاک زمین طبیعی موجود یا اصلاح شده، خاکریز ی ها، یا کف برش های خاکی و یا سنگی که بطور کلی بستر روسازی نامیده می شود، قرار می گیرد. روسازی معمولا متشکل از قشرهای مختلف نظیر زیراساس، اساس و لایه های آسفالتی یا بتنی و یا ترکیبی از آنهاست که هریک تابع مشخصات فنی و دارای ضخامت معینی است.</dc:title>
  <dc:creator>Samar</dc:creator>
  <cp:lastModifiedBy>Samar</cp:lastModifiedBy>
  <cp:revision>423</cp:revision>
  <cp:lastPrinted>2017-11-20T20:15:22Z</cp:lastPrinted>
  <dcterms:created xsi:type="dcterms:W3CDTF">2017-10-03T16:39:55Z</dcterms:created>
  <dcterms:modified xsi:type="dcterms:W3CDTF">2020-03-10T07:54:22Z</dcterms:modified>
</cp:coreProperties>
</file>