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97968"/>
    <a:srgbClr val="E5C6A0"/>
    <a:srgbClr val="CFB592"/>
    <a:srgbClr val="000099"/>
    <a:srgbClr val="000000"/>
    <a:srgbClr val="00FE00"/>
    <a:srgbClr val="00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vhzsee.jpg"/>
          <p:cNvPicPr/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duotone>
              <a:prstClr val="black"/>
              <a:srgbClr val="00FE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07574" y="155687"/>
            <a:ext cx="1222711" cy="171665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55388" y="1379803"/>
            <a:ext cx="3639312" cy="1568569"/>
            <a:chOff x="6269736" y="1270889"/>
            <a:chExt cx="3639312" cy="1568569"/>
          </a:xfrm>
        </p:grpSpPr>
        <p:pic>
          <p:nvPicPr>
            <p:cNvPr id="9" name="Picture 8" descr="150px-Enghelab_Islami_Tehran_Technical_Centerlogo.jpg"/>
            <p:cNvPicPr/>
            <p:nvPr/>
          </p:nvPicPr>
          <p:blipFill>
            <a:blip r:embed="rId3" cstate="print">
              <a:lum contrast="10000"/>
            </a:blip>
            <a:stretch>
              <a:fillRect/>
            </a:stretch>
          </p:blipFill>
          <p:spPr>
            <a:xfrm>
              <a:off x="7659180" y="1270889"/>
              <a:ext cx="860425" cy="7683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69736" y="2039239"/>
              <a:ext cx="36393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cs typeface="B Titr" panose="00000700000000000000" pitchFamily="2" charset="-78"/>
                </a:rPr>
                <a:t>دانشگاه فنی و حرفه ای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cs typeface="B Titr" panose="00000700000000000000" pitchFamily="2" charset="-78"/>
                </a:rPr>
                <a:t>دانشکده فنی انقلاب اسلامی</a:t>
              </a:r>
              <a:endParaRPr lang="en-US" sz="1600" dirty="0">
                <a:cs typeface="B Titr" panose="00000700000000000000" pitchFamily="2" charset="-7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5061" y="3451744"/>
            <a:ext cx="5124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مقاومت مصالح2</a:t>
            </a:r>
          </a:p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(جلسه اول)</a:t>
            </a:r>
          </a:p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انتقالات تنش و کرنش و دایره مور</a:t>
            </a:r>
          </a:p>
        </p:txBody>
      </p:sp>
      <p:pic>
        <p:nvPicPr>
          <p:cNvPr id="7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937519" y="1332428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تنش ها و محورهای اصلی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1" y="1461176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صفحه ای که در آن تنش برشی صفر است، صفحه تنش های اصلی و محورهای مربوطه را محورهای اصلی می نامند.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2264715"/>
            <a:ext cx="5440384" cy="12731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4899" y="3063870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با جایگذاری در روابط تنش، خواهیم داشت: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8" y="3446961"/>
            <a:ext cx="6541303" cy="1691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04898" y="4621127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راه دیگر بدست آوردن صفحات اصلی: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4898" y="5143828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از آنجا که تنش برشی در صفحات اصلی صفر است، لذا کرنش برشی نیز صفر است بنابراین: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1104898" y="5646277"/>
            <a:ext cx="4588331" cy="12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8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تنش ها و محورهای اصلی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1" y="1461176"/>
            <a:ext cx="998068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صفحه ماکزیمم تنش برشی: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برای بدست آوردن صفحه ای که در آن تنش برشی ماکزیمم باشد، می توان به صورت زیر عمل نمود: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4900" y="4692410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توجه داشته باشید که: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1104899" y="2600704"/>
            <a:ext cx="7180706" cy="2286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135" y="5207936"/>
            <a:ext cx="5634463" cy="15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تنش ها و محورهای اصلی</a:t>
            </a:r>
            <a:endParaRPr lang="en-US" dirty="0"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04901" y="1461176"/>
                <a:ext cx="9980682" cy="550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برای بدست آوردن ماکزیمم تنش برشی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را در معادله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𝜏</m:t>
                        </m:r>
                      </m:e>
                      <m:sub>
                        <m:acc>
                          <m:accPr>
                            <m:chr m:val="́"/>
                            <m:ctrlPr>
                              <a:rPr lang="en-US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𝑥</m:t>
                            </m:r>
                          </m:e>
                        </m:acc>
                        <m:acc>
                          <m:accPr>
                            <m:chr m:val="́"/>
                            <m:ctrlPr>
                              <a:rPr lang="en-US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قرار می دهیم: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1461176"/>
                <a:ext cx="9980682" cy="550215"/>
              </a:xfrm>
              <a:prstGeom prst="rect">
                <a:avLst/>
              </a:prstGeom>
              <a:blipFill rotWithShape="0">
                <a:blip r:embed="rId2"/>
                <a:stretch>
                  <a:fillRect r="-6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04900" y="4202548"/>
            <a:ext cx="9980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مثال: سیستم تنش در نقطه ای از یک سازه به صورت زیر می باشد. مطلوبست تنش های اصلی، ماکزیمم تنش برشی و زاویه صفحات مربوطه.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34" y="2011391"/>
            <a:ext cx="4589009" cy="2445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06" y="4775695"/>
            <a:ext cx="1615611" cy="19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دایره مور </a:t>
            </a:r>
            <a:r>
              <a:rPr lang="en-US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Mohr’s Circle</a:t>
            </a:r>
            <a:endParaRPr lang="en-US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1" y="1461176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دایره ای است که از طریق آن می توان به بررسی میزان تنش یا کرنش بر هر سطح دلخواه پرداخت.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900" y="1976702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برای رسم دایره مور به صورت زیر عمل می کنیم: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338"/>
          <a:stretch/>
        </p:blipFill>
        <p:spPr>
          <a:xfrm>
            <a:off x="5488917" y="2786744"/>
            <a:ext cx="5596666" cy="675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694" y="3459055"/>
            <a:ext cx="9144888" cy="559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649" y="4025546"/>
            <a:ext cx="9389363" cy="796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043" y="4829086"/>
            <a:ext cx="6217969" cy="670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196" y="5506844"/>
            <a:ext cx="7425386" cy="7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دایره مور </a:t>
            </a:r>
            <a:r>
              <a:rPr lang="en-US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Mohr’s Circle</a:t>
            </a:r>
            <a:endParaRPr lang="en-US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1" y="1461176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ویژگیهای دایره مور: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002" y="1541273"/>
            <a:ext cx="7059673" cy="4230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485" y="2961018"/>
            <a:ext cx="5996312" cy="37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دایره مور </a:t>
            </a:r>
            <a:r>
              <a:rPr lang="en-US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Mohr’s Circle</a:t>
            </a:r>
            <a:endParaRPr lang="en-US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1" y="1461176"/>
            <a:ext cx="9980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مثال: برای حالت تنش صفحه ای نشان داده شده:</a:t>
            </a:r>
          </a:p>
          <a:p>
            <a:pPr indent="403225"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الف) دایره مور را رسم کنید.</a:t>
            </a:r>
          </a:p>
          <a:p>
            <a:pPr indent="403225"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ب)تنش های اصلی و زاویه صفحات اصلی را محاسبه نمایید.</a:t>
            </a:r>
          </a:p>
          <a:p>
            <a:pPr indent="403225"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ج) تنش برشی حداکثر و تنش عمودی متناظر با آن را حساب کنید.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78" y="1787760"/>
            <a:ext cx="4483447" cy="161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کرنش سنج</a:t>
            </a:r>
            <a:endParaRPr lang="en-US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1" y="1461176"/>
            <a:ext cx="9980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 منظور اندازه گیری کرنش عموماً از کرنش سنج استفاده می شود.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کرنش سنج ها از سیم های نازکی تشکیل شده اند که بر روی یک کاغذ چسبانده شده اند.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کرنش سنج ها را طوری روی جسم می چسبانند که جهت سیم های نازک با راستای کرنش مورد نظر یکی باشد.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3" y="2646273"/>
            <a:ext cx="1722230" cy="2938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05" y="3226518"/>
            <a:ext cx="7466477" cy="2857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18" y="5297531"/>
            <a:ext cx="2689428" cy="14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طرح درس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8315" y="1286428"/>
            <a:ext cx="95358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هدف کلي درس: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دانشجو پس از پايان اين دوره توانايي رسم نمودارهای نيروی برشي، گشتاور خمشي و تعيين خيز و شيب تيرها را با استفاده از روشهای مختلف خواهد داشت.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8315" y="3084298"/>
            <a:ext cx="95358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مباحث درس:</a:t>
            </a: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/>
            <a:r>
              <a:rPr lang="fa-IR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عناوين اصلي که در اين درس لحاظ مي‌گردند عبارتند از:</a:t>
            </a:r>
          </a:p>
          <a:p>
            <a:pPr algn="just" rtl="1"/>
            <a:endParaRPr lang="en-US" sz="22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"/>
              <a:tabLst>
                <a:tab pos="745490" algn="l"/>
              </a:tabLst>
            </a:pPr>
            <a:r>
              <a:rPr lang="fa-IR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انتقال </a:t>
            </a:r>
            <a:r>
              <a:rPr lang="fa-IR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تنش و کرنش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"/>
              <a:tabLst>
                <a:tab pos="745490" algn="l"/>
              </a:tabLst>
            </a:pPr>
            <a:r>
              <a:rPr lang="fa-IR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دايره مور و تنش‌های اصلي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"/>
              <a:tabLst>
                <a:tab pos="745490" algn="l"/>
              </a:tabLst>
            </a:pPr>
            <a:r>
              <a:rPr lang="fa-IR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رسم دياگرام‌های نيروی برشي و گشتاور خمشي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"/>
              <a:tabLst>
                <a:tab pos="745490" algn="l"/>
              </a:tabLst>
            </a:pPr>
            <a:r>
              <a:rPr lang="fa-IR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تعيين شيب و خيز با استفاده از قضايای گشتاور سطح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"/>
              <a:tabLst>
                <a:tab pos="745490" algn="l"/>
              </a:tabLst>
            </a:pPr>
            <a:r>
              <a:rPr lang="fa-IR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تعيين شيب و خيز تير با استفاده از روش انرژي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"/>
              <a:tabLst>
                <a:tab pos="745490" algn="l"/>
              </a:tabLst>
            </a:pPr>
            <a:r>
              <a:rPr lang="fa-IR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تعيين </a:t>
            </a:r>
            <a:r>
              <a:rPr lang="fa-IR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بار بحراني </a:t>
            </a:r>
            <a:r>
              <a:rPr lang="fa-IR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ستون‌ها</a:t>
            </a:r>
          </a:p>
          <a:p>
            <a:pPr marL="342900" indent="-342900" algn="just" rtl="1">
              <a:buFont typeface="Webdings" panose="05030102010509060703" pitchFamily="18" charset="2"/>
              <a:buChar char=""/>
              <a:tabLst>
                <a:tab pos="745490" algn="l"/>
              </a:tabLst>
            </a:pPr>
            <a:r>
              <a:rPr lang="fa-IR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اصل کار </a:t>
            </a:r>
            <a:r>
              <a:rPr lang="fa-IR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مجازي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مراجع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4901" y="1520710"/>
            <a:ext cx="7113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Mechanics of Materials, Ferdinand Pierre Beer_ E. Russell Johnston_ John T.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Dewolf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, McGraw-Hill, 6</a:t>
            </a:r>
            <a:r>
              <a:rPr lang="en-US" baseline="30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th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Edition,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2012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Engineering Mechanics of Solids,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Egor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 P. Popov, Prentice hall, 2</a:t>
            </a:r>
            <a:r>
              <a:rPr lang="en-US" baseline="30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nd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 Edition,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zanin" panose="00000400000000000000" pitchFamily="2" charset="-78"/>
              </a:rPr>
              <a:t>1998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316" y="3068587"/>
            <a:ext cx="2632399" cy="3536086"/>
          </a:xfrm>
          <a:prstGeom prst="rect">
            <a:avLst/>
          </a:prstGeom>
        </p:spPr>
      </p:pic>
      <p:pic>
        <p:nvPicPr>
          <p:cNvPr id="1026" name="Picture 2" descr="http://jahatshop.ir/image/cache/data/masa-jan-va200-500x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r="17553"/>
          <a:stretch/>
        </p:blipFill>
        <p:spPr bwMode="auto">
          <a:xfrm>
            <a:off x="9078448" y="2120874"/>
            <a:ext cx="2205759" cy="33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6926" y="2655723"/>
            <a:ext cx="7511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B Nazanin" panose="00000400000000000000" pitchFamily="2" charset="-78"/>
              </a:rPr>
              <a:t>3- مقاومت مصالح، بیر و جانستون، ترجمه دکتر ابراهیم واحدیان، ویرایش پنجم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526" y="3361561"/>
            <a:ext cx="2710745" cy="32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ارزیابی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6291"/>
              </p:ext>
            </p:extLst>
          </p:nvPr>
        </p:nvGraphicFramePr>
        <p:xfrm>
          <a:off x="2677884" y="2253345"/>
          <a:ext cx="6302829" cy="35052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835643"/>
                <a:gridCol w="3553762"/>
                <a:gridCol w="733691"/>
                <a:gridCol w="1179733"/>
              </a:tblGrid>
              <a:tr h="70104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1-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حضور: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امتياز ارفاقی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2-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تمرینات: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15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امتياز اصلی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امتحان ميان‌ترم:</a:t>
                      </a:r>
                      <a:endParaRPr lang="en-US" sz="18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25</a:t>
                      </a:r>
                      <a:endParaRPr lang="en-US" sz="18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امتياز اصلی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4-</a:t>
                      </a:r>
                      <a:endParaRPr lang="en-US" sz="18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امتحان پايان‌ترم:</a:t>
                      </a:r>
                      <a:endParaRPr lang="en-US" sz="18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60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امتياز اصلی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040">
                <a:tc gridSpan="2"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جمع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105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امتياز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1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انتقال تنش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77" y="1378671"/>
            <a:ext cx="5098238" cy="3084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863" y="4550228"/>
            <a:ext cx="9405891" cy="1503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6113" y="3496805"/>
            <a:ext cx="5185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با نوشتن معادلات تعادل در جهات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x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y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برای المان برش خورده:</a:t>
            </a:r>
          </a:p>
        </p:txBody>
      </p:sp>
    </p:spTree>
    <p:extLst>
      <p:ext uri="{BB962C8B-B14F-4D97-AF65-F5344CB8AC3E}">
        <p14:creationId xmlns:p14="http://schemas.microsoft.com/office/powerpoint/2010/main" val="39640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انتقال تنش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44" y="1632201"/>
            <a:ext cx="10039838" cy="322282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17714" y="2133600"/>
            <a:ext cx="8425543" cy="3450771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544" y="5756146"/>
            <a:ext cx="7050038" cy="11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انتقال تنش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46314" y="1469571"/>
            <a:ext cx="10951029" cy="530134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34" y="2505345"/>
            <a:ext cx="7881273" cy="31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6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انتقال کرنش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9941" y="1461176"/>
            <a:ext cx="5185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کرنش بر دو نوع است:  1- کرنش مستقیم یا عمودی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	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	2- کرنش برشی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1317171" y="2601686"/>
            <a:ext cx="9659554" cy="1609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9940" y="4443862"/>
            <a:ext cx="5185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کرنش عمودی نیز بر دو نوع است:  1- کرنش طولی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	</a:t>
            </a:r>
            <a:r>
              <a:rPr lang="fa-I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	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	2- کرنش عرضی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15" y="4443862"/>
            <a:ext cx="3839134" cy="1766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70" y="5607607"/>
            <a:ext cx="3252555" cy="9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انتقال کرنش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941" y="1461176"/>
            <a:ext cx="518564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کرنش برشی: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584871"/>
            <a:ext cx="3034200" cy="224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99" y="2152791"/>
            <a:ext cx="2961243" cy="1377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971" y="2264716"/>
            <a:ext cx="1416306" cy="1324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73" y="4243480"/>
            <a:ext cx="4576505" cy="21643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447" y="4243480"/>
            <a:ext cx="5507718" cy="21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538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B Nazanin</vt:lpstr>
      <vt:lpstr>B Titr</vt:lpstr>
      <vt:lpstr>Calibri</vt:lpstr>
      <vt:lpstr>Cambria Math</vt:lpstr>
      <vt:lpstr>Euphemia</vt:lpstr>
      <vt:lpstr>Nazanin</vt:lpstr>
      <vt:lpstr>Plantagenet Cherokee</vt:lpstr>
      <vt:lpstr>Times New Roman</vt:lpstr>
      <vt:lpstr>Times-Roman</vt:lpstr>
      <vt:lpstr>Webdings</vt:lpstr>
      <vt:lpstr>Wingdings</vt:lpstr>
      <vt:lpstr>Academic Literature 16x9</vt:lpstr>
      <vt:lpstr>PowerPoint Presentation</vt:lpstr>
      <vt:lpstr>طرح درس</vt:lpstr>
      <vt:lpstr>مراجع</vt:lpstr>
      <vt:lpstr>ارزیابی</vt:lpstr>
      <vt:lpstr>انتقال تنش</vt:lpstr>
      <vt:lpstr>انتقال تنش</vt:lpstr>
      <vt:lpstr>انتقال تنش</vt:lpstr>
      <vt:lpstr>انتقال کرنش</vt:lpstr>
      <vt:lpstr>انتقال کرنش</vt:lpstr>
      <vt:lpstr>تنش ها و محورهای اصلی</vt:lpstr>
      <vt:lpstr>تنش ها و محورهای اصلی</vt:lpstr>
      <vt:lpstr>تنش ها و محورهای اصلی</vt:lpstr>
      <vt:lpstr>دایره مور Mohr’s Circle</vt:lpstr>
      <vt:lpstr>دایره مور Mohr’s Circle</vt:lpstr>
      <vt:lpstr>دایره مور Mohr’s Circle</vt:lpstr>
      <vt:lpstr>کرنش سنج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2014-08-08T08:49:12Z</dcterms:created>
  <dcterms:modified xsi:type="dcterms:W3CDTF">2020-03-09T07:49:06Z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